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184" r:id="rId2"/>
    <p:sldId id="660" r:id="rId3"/>
    <p:sldId id="1185" r:id="rId4"/>
    <p:sldId id="780" r:id="rId5"/>
    <p:sldId id="1187" r:id="rId6"/>
    <p:sldId id="1188" r:id="rId7"/>
    <p:sldId id="927" r:id="rId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72B"/>
    <a:srgbClr val="A2D630"/>
    <a:srgbClr val="21A647"/>
    <a:srgbClr val="F4B7AD"/>
    <a:srgbClr val="FF68B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2" autoAdjust="0"/>
    <p:restoredTop sz="86606" autoAdjust="0"/>
  </p:normalViewPr>
  <p:slideViewPr>
    <p:cSldViewPr snapToGrid="0" snapToObjects="1">
      <p:cViewPr varScale="1">
        <p:scale>
          <a:sx n="117" d="100"/>
          <a:sy n="117" d="100"/>
        </p:scale>
        <p:origin x="2616" y="19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8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2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2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62" r:id="rId5"/>
    <p:sldLayoutId id="2147483665" r:id="rId6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uagliainstitute.org/uploads/originals/voice-definition-1.pdf" TargetMode="External"/><Relationship Id="rId2" Type="http://schemas.openxmlformats.org/officeDocument/2006/relationships/hyperlink" Target="https://quagliainstitute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8" y="416720"/>
            <a:ext cx="10789271" cy="181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1D6F-7BA4-B644-A233-4C83B5C21EC3}"/>
              </a:ext>
            </a:extLst>
          </p:cNvPr>
          <p:cNvSpPr txBox="1"/>
          <p:nvPr/>
        </p:nvSpPr>
        <p:spPr>
          <a:xfrm>
            <a:off x="1125415" y="4357923"/>
            <a:ext cx="1080867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An Introduction to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chemeClr val="bg1"/>
                </a:solidFill>
                <a:latin typeface="+mj-lt"/>
              </a:rPr>
              <a:t>Voice Definition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05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+mj-lt"/>
                <a:cs typeface="Chalkduster"/>
              </a:rPr>
              <a:t>The 3 Components of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latin typeface="+mj-lt"/>
                <a:cs typeface="Chalkduster"/>
              </a:rPr>
              <a:t>The Voice Definition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788437"/>
            <a:ext cx="13230124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Sharing thoughts &amp; ideas in an environment </a:t>
            </a:r>
          </a:p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underpinned by trust and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567172"/>
            <a:ext cx="12618163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rgbClr val="FFFFFF"/>
                </a:solidFill>
                <a:cs typeface="Chalkduster"/>
              </a:rPr>
              <a:t>Offering realistic suggestions for the</a:t>
            </a:r>
            <a:br>
              <a:rPr lang="en-US" sz="4200" dirty="0">
                <a:solidFill>
                  <a:srgbClr val="FFFFFF"/>
                </a:solidFill>
                <a:cs typeface="Chalkduster"/>
              </a:rPr>
            </a:br>
            <a:r>
              <a:rPr lang="en-US" sz="4200" dirty="0">
                <a:solidFill>
                  <a:srgbClr val="FFFFFF"/>
                </a:solidFill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679571"/>
            <a:ext cx="12618165" cy="1395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4200" dirty="0">
                <a:solidFill>
                  <a:schemeClr val="bg1"/>
                </a:solidFill>
                <a:cs typeface="Chalkduster"/>
              </a:rPr>
              <a:t>Accepting responsibility for not only what you </a:t>
            </a:r>
          </a:p>
          <a:p>
            <a:pPr defTabSz="584170" latinLnBrk="1" hangingPunct="0"/>
            <a:r>
              <a:rPr lang="en-US" sz="4200" dirty="0">
                <a:solidFill>
                  <a:schemeClr val="bg1"/>
                </a:solidFill>
                <a:cs typeface="Chalkduster"/>
              </a:rPr>
              <a:t>say but what needs to be done.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5727181" y="3311983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5727181" y="630365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45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1AE03C-D08F-C746-A852-3EB97135E027}"/>
              </a:ext>
            </a:extLst>
          </p:cNvPr>
          <p:cNvSpPr txBox="1"/>
          <p:nvPr/>
        </p:nvSpPr>
        <p:spPr>
          <a:xfrm>
            <a:off x="326572" y="523472"/>
            <a:ext cx="12409714" cy="10443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It is crucial to have a clear definition of voice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that is equally applicable to all voices in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school. There should not be one definition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for student voice, a different definition for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teacher voice, and so on. </a:t>
            </a:r>
          </a:p>
          <a:p>
            <a:pPr rtl="0" latinLnBrk="1" hangingPunct="0"/>
            <a:endParaRPr lang="en-US" sz="4400" i="1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Voice is voice, and it is critical that we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have a common understanding of what it            means, the expectations that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encompass using one’s voice, and how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the power of voice can be </a:t>
            </a:r>
          </a:p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operationalized for the good of the whole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rtl="0" latinLnBrk="1" hangingPunct="0"/>
            <a:endParaRPr lang="en-US" dirty="0">
              <a:solidFill>
                <a:schemeClr val="bg1"/>
              </a:solidFill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  <a:p>
            <a:pPr rtl="0" latinLnBrk="1" hangingPunct="0"/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0195C-41E3-F247-B244-E76AEED0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701012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dirty="0">
                <a:solidFill>
                  <a:schemeClr val="bg1"/>
                </a:solidFill>
                <a:cs typeface="Chalkduster"/>
              </a:rPr>
              <a:t>When students have a voice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they are </a:t>
            </a:r>
            <a:r>
              <a:rPr lang="is-IS" sz="4800" dirty="0">
                <a:solidFill>
                  <a:srgbClr val="1FFF66"/>
                </a:solidFill>
                <a:cs typeface="Chalkduster"/>
              </a:rPr>
              <a:t>3X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more likely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to experience </a:t>
            </a:r>
          </a:p>
          <a:p>
            <a:r>
              <a:rPr lang="is-IS" sz="4800" dirty="0">
                <a:solidFill>
                  <a:srgbClr val="1FFF66"/>
                </a:solidFill>
                <a:cs typeface="Chalkduster"/>
              </a:rPr>
              <a:t>Self-Worth</a:t>
            </a:r>
            <a:r>
              <a:rPr lang="is-IS" sz="4800" dirty="0">
                <a:solidFill>
                  <a:srgbClr val="FFFF00"/>
                </a:solidFill>
                <a:cs typeface="Chalkduster"/>
              </a:rPr>
              <a:t> 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in school.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….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774878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dirty="0">
                <a:solidFill>
                  <a:schemeClr val="bg1"/>
                </a:solidFill>
                <a:cs typeface="Chalkduster"/>
              </a:rPr>
              <a:t>When students have a voice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they are </a:t>
            </a:r>
            <a:r>
              <a:rPr lang="is-IS" sz="4800" dirty="0">
                <a:solidFill>
                  <a:srgbClr val="1FFF66"/>
                </a:solidFill>
                <a:cs typeface="Chalkduster"/>
              </a:rPr>
              <a:t>5X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more likely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to experience </a:t>
            </a:r>
          </a:p>
          <a:p>
            <a:r>
              <a:rPr lang="is-IS" sz="4800" dirty="0">
                <a:solidFill>
                  <a:srgbClr val="1FFF66"/>
                </a:solidFill>
                <a:cs typeface="Chalkduster"/>
              </a:rPr>
              <a:t>Engagement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in school.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….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56" y="2566888"/>
            <a:ext cx="11571514" cy="774878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dirty="0">
                <a:solidFill>
                  <a:schemeClr val="bg1"/>
                </a:solidFill>
                <a:cs typeface="Chalkduster"/>
              </a:rPr>
              <a:t>When students have a voice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they are </a:t>
            </a:r>
            <a:r>
              <a:rPr lang="is-IS" sz="4800" dirty="0">
                <a:solidFill>
                  <a:srgbClr val="1FFF66"/>
                </a:solidFill>
                <a:cs typeface="Chalkduster"/>
              </a:rPr>
              <a:t>5X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more likely 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to experience </a:t>
            </a:r>
          </a:p>
          <a:p>
            <a:r>
              <a:rPr lang="is-IS" sz="4800" dirty="0">
                <a:solidFill>
                  <a:srgbClr val="1FFF66"/>
                </a:solidFill>
                <a:cs typeface="Chalkduster"/>
              </a:rPr>
              <a:t>Purpose</a:t>
            </a:r>
            <a:r>
              <a:rPr lang="is-IS" sz="4800" dirty="0">
                <a:solidFill>
                  <a:schemeClr val="bg1"/>
                </a:solidFill>
                <a:cs typeface="Chalkduster"/>
              </a:rPr>
              <a:t> in school.</a:t>
            </a:r>
          </a:p>
          <a:p>
            <a:r>
              <a:rPr lang="is-IS" sz="4800" dirty="0">
                <a:solidFill>
                  <a:schemeClr val="bg1"/>
                </a:solidFill>
                <a:cs typeface="Chalkduster"/>
              </a:rPr>
              <a:t>.</a:t>
            </a: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514" y="1328057"/>
            <a:ext cx="5273097" cy="19547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Student Voice</a:t>
            </a:r>
          </a:p>
          <a:p>
            <a:pPr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Implications</a:t>
            </a:r>
            <a:r>
              <a:rPr lang="is-I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….</a:t>
            </a:r>
            <a:endParaRPr lang="en-US" sz="6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0E052-E636-9B44-91A7-4E14CD9D6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0D1FF-51B5-234B-AFD7-2596AD3A663C}"/>
              </a:ext>
            </a:extLst>
          </p:cNvPr>
          <p:cNvSpPr txBox="1"/>
          <p:nvPr/>
        </p:nvSpPr>
        <p:spPr>
          <a:xfrm>
            <a:off x="1031631" y="2367683"/>
            <a:ext cx="11277600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For more </a:t>
            </a: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information visit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j-lt"/>
                <a:sym typeface="Helvetica Light"/>
              </a:rPr>
              <a:t> 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j-lt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</a:t>
            </a:r>
            <a:r>
              <a:rPr kumimoji="0" lang="en-US" sz="5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uaglia</a:t>
            </a:r>
            <a:r>
              <a:rPr lang="en-US" sz="5400" dirty="0" err="1">
                <a:solidFill>
                  <a:schemeClr val="bg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Institute.org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Voice Definition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  <a:p>
            <a:pPr rtl="0" latinLnBrk="1" hangingPunct="0"/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ED3EA-4327-E147-ABA4-D13FE300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9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162869</TotalTime>
  <Words>212</Words>
  <Application>Microsoft Macintosh PowerPoint</Application>
  <PresentationFormat>Custom</PresentationFormat>
  <Paragraphs>67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Chalkduster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Sue Harper</cp:lastModifiedBy>
  <cp:revision>670</cp:revision>
  <cp:lastPrinted>2020-01-05T23:25:33Z</cp:lastPrinted>
  <dcterms:modified xsi:type="dcterms:W3CDTF">2021-04-12T15:58:06Z</dcterms:modified>
</cp:coreProperties>
</file>