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1184" r:id="rId2"/>
    <p:sldId id="660" r:id="rId3"/>
    <p:sldId id="1185" r:id="rId4"/>
    <p:sldId id="780" r:id="rId5"/>
    <p:sldId id="1187" r:id="rId6"/>
    <p:sldId id="1188" r:id="rId7"/>
    <p:sldId id="1189" r:id="rId8"/>
    <p:sldId id="1190" r:id="rId9"/>
    <p:sldId id="927" r:id="rId1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FF66"/>
    <a:srgbClr val="97C72B"/>
    <a:srgbClr val="A2D630"/>
    <a:srgbClr val="21A647"/>
    <a:srgbClr val="F4B7AD"/>
    <a:srgbClr val="FF68B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4" autoAdjust="0"/>
    <p:restoredTop sz="86618" autoAdjust="0"/>
  </p:normalViewPr>
  <p:slideViewPr>
    <p:cSldViewPr snapToGrid="0" snapToObjects="1">
      <p:cViewPr varScale="1">
        <p:scale>
          <a:sx n="79" d="100"/>
          <a:sy n="79" d="100"/>
        </p:scale>
        <p:origin x="2520" y="21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8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2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5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6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27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76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8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7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3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8" r:id="rId4"/>
    <p:sldLayoutId id="2147483662" r:id="rId5"/>
    <p:sldLayoutId id="2147483665" r:id="rId6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quagliainstitute.org/uploads/originals/voice-definition-1.pdf" TargetMode="External"/><Relationship Id="rId2" Type="http://schemas.openxmlformats.org/officeDocument/2006/relationships/hyperlink" Target="https://quagliainstitute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58" y="416720"/>
            <a:ext cx="10789271" cy="1818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31D6F-7BA4-B644-A233-4C83B5C21EC3}"/>
              </a:ext>
            </a:extLst>
          </p:cNvPr>
          <p:cNvSpPr txBox="1"/>
          <p:nvPr/>
        </p:nvSpPr>
        <p:spPr>
          <a:xfrm>
            <a:off x="1125415" y="4357923"/>
            <a:ext cx="1080867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Light"/>
              </a:rPr>
              <a:t>An Introduction to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  <a:latin typeface="+mj-lt"/>
              </a:rPr>
              <a:t>Voice Definition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605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+mj-lt"/>
                <a:cs typeface="Chalkduster"/>
              </a:rPr>
              <a:t>The 3 Components of 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+mj-lt"/>
                <a:cs typeface="Chalkduster"/>
              </a:rPr>
              <a:t>The Voice Definition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2107" y="1788437"/>
            <a:ext cx="13230124" cy="1395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200" dirty="0">
                <a:solidFill>
                  <a:srgbClr val="FFFFFF"/>
                </a:solidFill>
                <a:cs typeface="Chalkduster"/>
              </a:rPr>
              <a:t>Sharing thoughts &amp; ideas in an environment </a:t>
            </a:r>
          </a:p>
          <a:p>
            <a:pPr defTabSz="584170" latinLnBrk="1" hangingPunct="0"/>
            <a:r>
              <a:rPr lang="en-US" sz="4200" dirty="0">
                <a:solidFill>
                  <a:srgbClr val="FFFFFF"/>
                </a:solidFill>
                <a:cs typeface="Chalkduster"/>
              </a:rPr>
              <a:t>underpinned by trust and respect.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874" y="4567172"/>
            <a:ext cx="12618163" cy="1395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200" dirty="0">
                <a:solidFill>
                  <a:srgbClr val="FFFFFF"/>
                </a:solidFill>
                <a:cs typeface="Chalkduster"/>
              </a:rPr>
              <a:t>Offering realistic suggestions for the</a:t>
            </a:r>
            <a:br>
              <a:rPr lang="en-US" sz="4200" dirty="0">
                <a:solidFill>
                  <a:srgbClr val="FFFFFF"/>
                </a:solidFill>
                <a:cs typeface="Chalkduster"/>
              </a:rPr>
            </a:br>
            <a:r>
              <a:rPr lang="en-US" sz="4200" dirty="0">
                <a:solidFill>
                  <a:srgbClr val="FFFFFF"/>
                </a:solidFill>
                <a:cs typeface="Chalkduster"/>
              </a:rPr>
              <a:t>good of the whole.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07" y="7679571"/>
            <a:ext cx="12618165" cy="1395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200" dirty="0">
                <a:solidFill>
                  <a:schemeClr val="bg1"/>
                </a:solidFill>
                <a:cs typeface="Chalkduster"/>
              </a:rPr>
              <a:t>Accepting responsibility for not only what you </a:t>
            </a:r>
          </a:p>
          <a:p>
            <a:pPr defTabSz="584170" latinLnBrk="1" hangingPunct="0"/>
            <a:r>
              <a:rPr lang="en-US" sz="4200" dirty="0">
                <a:solidFill>
                  <a:schemeClr val="bg1"/>
                </a:solidFill>
                <a:cs typeface="Chalkduster"/>
              </a:rPr>
              <a:t>say but what needs to be done.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4BDADBE-9F39-F548-A0AF-1940268B2597}"/>
              </a:ext>
            </a:extLst>
          </p:cNvPr>
          <p:cNvSpPr/>
          <p:nvPr/>
        </p:nvSpPr>
        <p:spPr>
          <a:xfrm>
            <a:off x="5727181" y="3311983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E4E4B59-C21D-B743-8F56-4C10E99A79F2}"/>
              </a:ext>
            </a:extLst>
          </p:cNvPr>
          <p:cNvSpPr/>
          <p:nvPr/>
        </p:nvSpPr>
        <p:spPr>
          <a:xfrm>
            <a:off x="5727181" y="6303658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708C-EEC2-E148-A857-BA3D4907A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845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1AE03C-D08F-C746-A852-3EB97135E027}"/>
              </a:ext>
            </a:extLst>
          </p:cNvPr>
          <p:cNvSpPr txBox="1"/>
          <p:nvPr/>
        </p:nvSpPr>
        <p:spPr>
          <a:xfrm>
            <a:off x="326572" y="523472"/>
            <a:ext cx="12409714" cy="10443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It is crucial to have a clear definition of voice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that is equally applicable to all voices in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school. There should not be one definition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for student voice, a different definition for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teacher voice, and so on. </a:t>
            </a:r>
          </a:p>
          <a:p>
            <a:pPr rtl="0" latinLnBrk="1" hangingPunct="0"/>
            <a:endParaRPr lang="en-US" sz="4400" i="1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Voice is voice, and it is critical that we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have a common understanding of what it            means, the expectations that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encompass using one’s voice, and how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the power of voice can be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operationalized for the good of the whole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</a:p>
          <a:p>
            <a:pPr rtl="0" latinLnBrk="1" hangingPunct="0"/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  <a:p>
            <a:pPr rtl="0" latinLnBrk="1" hangingPunct="0"/>
            <a:endParaRPr lang="en-US" dirty="0">
              <a:solidFill>
                <a:schemeClr val="bg1"/>
              </a:solidFill>
            </a:endParaRPr>
          </a:p>
          <a:p>
            <a:pPr rtl="0" latinLnBrk="1" hangingPunct="0"/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  <a:p>
            <a:pPr rtl="0" latinLnBrk="1" hangingPunct="0"/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0195C-41E3-F247-B244-E76AEED0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56" y="2566888"/>
            <a:ext cx="11571514" cy="548662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b="0" i="0" dirty="0">
                <a:solidFill>
                  <a:schemeClr val="bg1"/>
                </a:solidFill>
                <a:effectLst/>
              </a:rPr>
              <a:t>When students believe they have a voice they are </a:t>
            </a:r>
            <a:r>
              <a:rPr lang="en-US" sz="4800" b="0" i="0" dirty="0">
                <a:solidFill>
                  <a:srgbClr val="1FFF66"/>
                </a:solidFill>
                <a:effectLst/>
              </a:rPr>
              <a:t>25% </a:t>
            </a:r>
            <a:r>
              <a:rPr lang="en-US" sz="4800" b="0" i="0" dirty="0">
                <a:solidFill>
                  <a:schemeClr val="bg1"/>
                </a:solidFill>
                <a:effectLst/>
              </a:rPr>
              <a:t>more likely to report having </a:t>
            </a:r>
            <a:r>
              <a:rPr lang="en-US" sz="4800" b="1" i="0" dirty="0">
                <a:solidFill>
                  <a:srgbClr val="1FFF66"/>
                </a:solidFill>
                <a:effectLst/>
              </a:rPr>
              <a:t>Self-Worth</a:t>
            </a:r>
            <a:r>
              <a:rPr lang="en-US" sz="4800" b="0" i="0" dirty="0">
                <a:solidFill>
                  <a:schemeClr val="bg1"/>
                </a:solidFill>
                <a:effectLst/>
              </a:rPr>
              <a:t>.</a:t>
            </a:r>
            <a:endParaRPr lang="en-US" sz="4800" dirty="0">
              <a:solidFill>
                <a:schemeClr val="bg1"/>
              </a:solidFill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514" y="1328057"/>
            <a:ext cx="5273097" cy="1954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Student Voice</a:t>
            </a:r>
          </a:p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Implications</a:t>
            </a:r>
            <a:r>
              <a:rPr lang="is-I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…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E052-E636-9B44-91A7-4E14CD9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56" y="2566888"/>
            <a:ext cx="11571514" cy="62714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b="0" i="0" dirty="0">
                <a:solidFill>
                  <a:schemeClr val="bg1"/>
                </a:solidFill>
                <a:effectLst/>
              </a:rPr>
              <a:t>When students believe they have a voice they are </a:t>
            </a:r>
            <a:r>
              <a:rPr lang="en-US" sz="4800" b="0" i="0" dirty="0">
                <a:solidFill>
                  <a:srgbClr val="1FFF66"/>
                </a:solidFill>
                <a:effectLst/>
              </a:rPr>
              <a:t>41% </a:t>
            </a:r>
            <a:r>
              <a:rPr lang="en-US" sz="4800" b="0" i="0" dirty="0">
                <a:solidFill>
                  <a:schemeClr val="bg1"/>
                </a:solidFill>
                <a:effectLst/>
              </a:rPr>
              <a:t>more likely to report </a:t>
            </a:r>
            <a:r>
              <a:rPr lang="en-US" sz="4800" b="1" i="0" dirty="0">
                <a:solidFill>
                  <a:srgbClr val="1FFF66"/>
                </a:solidFill>
                <a:effectLst/>
              </a:rPr>
              <a:t>Engagement</a:t>
            </a:r>
            <a:r>
              <a:rPr lang="en-US" sz="4800" b="0" i="0" dirty="0">
                <a:solidFill>
                  <a:schemeClr val="bg1"/>
                </a:solidFill>
                <a:effectLst/>
              </a:rPr>
              <a:t>.</a:t>
            </a:r>
            <a:endParaRPr lang="is-IS" sz="4800" dirty="0">
              <a:solidFill>
                <a:schemeClr val="bg1"/>
              </a:solidFill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514" y="1328057"/>
            <a:ext cx="5273097" cy="1954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Student Voice</a:t>
            </a:r>
          </a:p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Implications</a:t>
            </a:r>
            <a:r>
              <a:rPr lang="is-I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…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E052-E636-9B44-91A7-4E14CD9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56" y="2566888"/>
            <a:ext cx="11571514" cy="62714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b="0" i="0" dirty="0">
                <a:solidFill>
                  <a:schemeClr val="bg1"/>
                </a:solidFill>
                <a:effectLst/>
              </a:rPr>
              <a:t>When students believe they have a voice they are </a:t>
            </a:r>
            <a:r>
              <a:rPr lang="en-US" sz="4800" b="0" i="0" dirty="0">
                <a:solidFill>
                  <a:srgbClr val="1FFF66"/>
                </a:solidFill>
                <a:effectLst/>
              </a:rPr>
              <a:t>37% </a:t>
            </a:r>
            <a:r>
              <a:rPr lang="en-US" sz="4800" b="0" i="0" dirty="0">
                <a:solidFill>
                  <a:schemeClr val="bg1"/>
                </a:solidFill>
                <a:effectLst/>
              </a:rPr>
              <a:t>more likely to report having </a:t>
            </a:r>
            <a:r>
              <a:rPr lang="en-US" sz="4800" b="1" i="0" dirty="0">
                <a:solidFill>
                  <a:srgbClr val="1FFF66"/>
                </a:solidFill>
                <a:effectLst/>
              </a:rPr>
              <a:t>Purpose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.</a:t>
            </a: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514" y="1328057"/>
            <a:ext cx="5273097" cy="1954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Student Voice</a:t>
            </a:r>
          </a:p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Implications</a:t>
            </a:r>
            <a:r>
              <a:rPr lang="is-I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…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E052-E636-9B44-91A7-4E14CD9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56" y="2566888"/>
            <a:ext cx="11571514" cy="62714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b="0" i="0" dirty="0">
                <a:solidFill>
                  <a:schemeClr val="bg1"/>
                </a:solidFill>
                <a:effectLst/>
              </a:rPr>
              <a:t>When students believe they have a voice they are </a:t>
            </a:r>
            <a:r>
              <a:rPr lang="en-US" sz="4800" b="0" i="0" dirty="0">
                <a:solidFill>
                  <a:srgbClr val="1FFF66"/>
                </a:solidFill>
                <a:effectLst/>
              </a:rPr>
              <a:t>48% </a:t>
            </a:r>
            <a:r>
              <a:rPr lang="en-US" sz="4800" b="0" i="0" dirty="0">
                <a:solidFill>
                  <a:schemeClr val="bg1"/>
                </a:solidFill>
                <a:effectLst/>
              </a:rPr>
              <a:t>more likely to report being </a:t>
            </a:r>
            <a:r>
              <a:rPr lang="en-US" sz="4800" b="1" i="0" dirty="0">
                <a:solidFill>
                  <a:srgbClr val="1FFF66"/>
                </a:solidFill>
                <a:effectLst/>
              </a:rPr>
              <a:t>Academically Motivated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.</a:t>
            </a: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514" y="1328057"/>
            <a:ext cx="5273097" cy="1954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Student Voice</a:t>
            </a:r>
          </a:p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Implications</a:t>
            </a:r>
            <a:r>
              <a:rPr lang="is-I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…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E052-E636-9B44-91A7-4E14CD9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56" y="2566888"/>
            <a:ext cx="11571514" cy="62714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b="0" i="0" dirty="0">
                <a:solidFill>
                  <a:schemeClr val="bg1"/>
                </a:solidFill>
                <a:effectLst/>
              </a:rPr>
              <a:t>When students believe they have a voice they are </a:t>
            </a:r>
            <a:r>
              <a:rPr lang="en-US" sz="4800" dirty="0">
                <a:solidFill>
                  <a:srgbClr val="1FFF66"/>
                </a:solidFill>
              </a:rPr>
              <a:t>7</a:t>
            </a:r>
            <a:r>
              <a:rPr lang="en-US" sz="4800" b="0" i="0" dirty="0">
                <a:solidFill>
                  <a:srgbClr val="1FFF66"/>
                </a:solidFill>
                <a:effectLst/>
              </a:rPr>
              <a:t>8% </a:t>
            </a:r>
            <a:r>
              <a:rPr lang="en-US" sz="4800" b="0" i="0" dirty="0">
                <a:solidFill>
                  <a:schemeClr val="bg1"/>
                </a:solidFill>
                <a:effectLst/>
              </a:rPr>
              <a:t>more likely to report having </a:t>
            </a:r>
            <a:r>
              <a:rPr lang="en-US" sz="4800" b="1" i="0" dirty="0">
                <a:solidFill>
                  <a:srgbClr val="1FFF66"/>
                </a:solidFill>
                <a:effectLst/>
              </a:rPr>
              <a:t>Teacher Support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.</a:t>
            </a: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514" y="1328057"/>
            <a:ext cx="5273097" cy="1954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Student Voice</a:t>
            </a:r>
          </a:p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Implications</a:t>
            </a:r>
            <a:r>
              <a:rPr lang="is-I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…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E052-E636-9B44-91A7-4E14CD9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0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80D1FF-51B5-234B-AFD7-2596AD3A663C}"/>
              </a:ext>
            </a:extLst>
          </p:cNvPr>
          <p:cNvSpPr txBox="1"/>
          <p:nvPr/>
        </p:nvSpPr>
        <p:spPr>
          <a:xfrm>
            <a:off x="1031631" y="2367683"/>
            <a:ext cx="11277600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sym typeface="Helvetica Light"/>
              </a:rPr>
              <a:t>For more </a:t>
            </a:r>
            <a:r>
              <a:rPr kumimoji="0" lang="en-US" sz="54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sym typeface="Helvetica Light"/>
              </a:rPr>
              <a:t>information visit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sym typeface="Helvetica Light"/>
              </a:rPr>
              <a:t> 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j-lt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solidFill>
                  <a:schemeClr val="bg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</a:t>
            </a:r>
            <a:r>
              <a:rPr kumimoji="0" lang="en-US" sz="5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uaglia</a:t>
            </a:r>
            <a:r>
              <a:rPr lang="en-US" sz="5400" dirty="0" err="1">
                <a:solidFill>
                  <a:schemeClr val="bg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Institute.org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Voice Definition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  <a:p>
            <a:pPr rtl="0" latinLnBrk="1" hangingPunct="0"/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ED3EA-4327-E147-ABA4-D13FE300B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09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162873</TotalTime>
  <Words>263</Words>
  <Application>Microsoft Macintosh PowerPoint</Application>
  <PresentationFormat>Custom</PresentationFormat>
  <Paragraphs>69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Chalkduster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Susan Harper</cp:lastModifiedBy>
  <cp:revision>671</cp:revision>
  <cp:lastPrinted>2020-01-05T23:25:33Z</cp:lastPrinted>
  <dcterms:modified xsi:type="dcterms:W3CDTF">2023-12-08T20:07:43Z</dcterms:modified>
</cp:coreProperties>
</file>