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926" r:id="rId2"/>
    <p:sldId id="928" r:id="rId3"/>
    <p:sldId id="896" r:id="rId4"/>
    <p:sldId id="791" r:id="rId5"/>
    <p:sldId id="542" r:id="rId6"/>
    <p:sldId id="859" r:id="rId7"/>
    <p:sldId id="860" r:id="rId8"/>
    <p:sldId id="861" r:id="rId9"/>
    <p:sldId id="1186" r:id="rId10"/>
    <p:sldId id="927" r:id="rId1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630"/>
    <a:srgbClr val="97C72B"/>
    <a:srgbClr val="21A647"/>
    <a:srgbClr val="F4B7AD"/>
    <a:srgbClr val="FF68B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4" autoAdjust="0"/>
    <p:restoredTop sz="86618" autoAdjust="0"/>
  </p:normalViewPr>
  <p:slideViewPr>
    <p:cSldViewPr snapToGrid="0" snapToObjects="1">
      <p:cViewPr varScale="1">
        <p:scale>
          <a:sx n="79" d="100"/>
          <a:sy n="79" d="100"/>
        </p:scale>
        <p:origin x="2520" y="21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12/8/23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3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7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3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E5B17-1B6C-B140-B3A4-2DB23035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8" r:id="rId4"/>
    <p:sldLayoutId id="2147483662" r:id="rId5"/>
    <p:sldLayoutId id="2147483665" r:id="rId6"/>
    <p:sldLayoutId id="2147483666" r:id="rId7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gliainstitute.org/uploads/originals/aspirations-quadrants-instructional-strategies-elementar-3.pdf" TargetMode="External"/><Relationship Id="rId2" Type="http://schemas.openxmlformats.org/officeDocument/2006/relationships/hyperlink" Target="http://www.quagliainstitute.org/uploads/originals/the-aspirations-profile-1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5" Type="http://schemas.openxmlformats.org/officeDocument/2006/relationships/hyperlink" Target="https://www.quagliainstitute.org/" TargetMode="External"/><Relationship Id="rId4" Type="http://schemas.openxmlformats.org/officeDocument/2006/relationships/hyperlink" Target="https://www.quagliainstitute.org/uploads/originals/aspirations-quadrants-instructional-strategies-secondary-v24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58" y="416720"/>
            <a:ext cx="10789271" cy="1818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31D6F-7BA4-B644-A233-4C83B5C21EC3}"/>
              </a:ext>
            </a:extLst>
          </p:cNvPr>
          <p:cNvSpPr txBox="1"/>
          <p:nvPr/>
        </p:nvSpPr>
        <p:spPr>
          <a:xfrm>
            <a:off x="1125415" y="4357923"/>
            <a:ext cx="1080867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</a:rPr>
              <a:t>An Introduction to the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</a:rPr>
              <a:t>Aspiration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s Profile 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50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0D1FF-51B5-234B-AFD7-2596AD3A663C}"/>
              </a:ext>
            </a:extLst>
          </p:cNvPr>
          <p:cNvSpPr txBox="1"/>
          <p:nvPr/>
        </p:nvSpPr>
        <p:spPr>
          <a:xfrm>
            <a:off x="1055970" y="-249806"/>
            <a:ext cx="11277600" cy="10043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800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4800" dirty="0">
                <a:solidFill>
                  <a:schemeClr val="bg1"/>
                </a:solidFill>
              </a:rPr>
              <a:t>For more details visit:</a:t>
            </a: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2"/>
              </a:rPr>
              <a:t>Aspirations Profile</a:t>
            </a:r>
            <a:endParaRPr lang="en-US" sz="4800" dirty="0">
              <a:solidFill>
                <a:srgbClr val="FFFF00"/>
              </a:solidFill>
            </a:endParaRPr>
          </a:p>
          <a:p>
            <a:pPr rtl="0" latinLnBrk="1" hangingPunct="0"/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3"/>
              </a:rPr>
              <a:t>Aspirations Quadrants Strategies: </a:t>
            </a: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3"/>
              </a:rPr>
              <a:t>Elementary  </a:t>
            </a:r>
            <a:endParaRPr lang="en-US" sz="4800" dirty="0">
              <a:solidFill>
                <a:srgbClr val="FFFF00"/>
              </a:solidFill>
            </a:endParaRPr>
          </a:p>
          <a:p>
            <a:pPr rtl="0" latinLnBrk="1" hangingPunct="0"/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Light"/>
            </a:endParaRPr>
          </a:p>
          <a:p>
            <a:pPr rtl="0" latinLnBrk="1" hangingPunct="0"/>
            <a:r>
              <a:rPr lang="en-US" sz="4800" u="sng" dirty="0">
                <a:solidFill>
                  <a:srgbClr val="FFFF00"/>
                </a:solidFill>
                <a:hlinkClick r:id="rId4"/>
              </a:rPr>
              <a:t>Aspirations Quadrants Strategies: </a:t>
            </a:r>
          </a:p>
          <a:p>
            <a:pPr rtl="0" latinLnBrk="1" hangingPunct="0"/>
            <a:r>
              <a:rPr lang="en-US" sz="4800" u="sng" dirty="0">
                <a:solidFill>
                  <a:srgbClr val="FFFF00"/>
                </a:solidFill>
                <a:hlinkClick r:id="rId4"/>
              </a:rPr>
              <a:t>Secondary</a:t>
            </a:r>
            <a:endParaRPr lang="en-US" sz="4800" u="sng" dirty="0">
              <a:solidFill>
                <a:srgbClr val="FFFF00"/>
              </a:solidFill>
            </a:endParaRPr>
          </a:p>
          <a:p>
            <a:pPr rtl="0" latinLnBrk="1" hangingPunct="0"/>
            <a:endParaRPr lang="en-US" sz="3200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4800" dirty="0">
                <a:solidFill>
                  <a:schemeClr val="bg1"/>
                </a:solidFill>
              </a:rPr>
              <a:t>For more information about voice </a:t>
            </a:r>
          </a:p>
          <a:p>
            <a:pPr rtl="0" latinLnBrk="1" hangingPunct="0"/>
            <a:r>
              <a:rPr lang="en-US" sz="4800" dirty="0">
                <a:solidFill>
                  <a:schemeClr val="bg1"/>
                </a:solidFill>
              </a:rPr>
              <a:t>&amp; aspirations visit:</a:t>
            </a: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5"/>
              </a:rPr>
              <a:t>QuagliaInstitute.org </a:t>
            </a:r>
            <a:endParaRPr lang="en-US" sz="4800" dirty="0">
              <a:solidFill>
                <a:srgbClr val="FFFF00"/>
              </a:solidFill>
            </a:endParaRPr>
          </a:p>
          <a:p>
            <a:pPr rtl="0" latinLnBrk="1" hangingPunct="0"/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ED3EA-4327-E147-ABA4-D13FE300B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214DC-A961-F049-B8F8-4DD169238142}"/>
              </a:ext>
            </a:extLst>
          </p:cNvPr>
          <p:cNvSpPr txBox="1"/>
          <p:nvPr/>
        </p:nvSpPr>
        <p:spPr>
          <a:xfrm>
            <a:off x="840686" y="1583256"/>
            <a:ext cx="11601741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What accounts for the difference between a  student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who talks about goals and one who  reaches them?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What marks the difference between a teacher who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works hard but has lost a sense of purpose and one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who remains inspired by the difference they make for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their students and the world? The difference is in their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aspirations — </a:t>
            </a:r>
            <a:r>
              <a:rPr lang="en-US" i="1" dirty="0">
                <a:solidFill>
                  <a:schemeClr val="bg1"/>
                </a:solidFill>
              </a:rPr>
              <a:t>the ability to dream and set goals for </a:t>
            </a:r>
          </a:p>
          <a:p>
            <a:pPr algn="l" rtl="0" latinLnBrk="1" hangingPunct="0"/>
            <a:r>
              <a:rPr lang="en-US" i="1" dirty="0">
                <a:solidFill>
                  <a:schemeClr val="bg1"/>
                </a:solidFill>
              </a:rPr>
              <a:t>the future while being inspired in the present to reach </a:t>
            </a:r>
          </a:p>
          <a:p>
            <a:pPr algn="l" rtl="0" latinLnBrk="1" hangingPunct="0"/>
            <a:r>
              <a:rPr lang="en-US" i="1" dirty="0">
                <a:solidFill>
                  <a:schemeClr val="bg1"/>
                </a:solidFill>
              </a:rPr>
              <a:t>those dreams</a:t>
            </a:r>
            <a:r>
              <a:rPr lang="en-US" dirty="0">
                <a:solidFill>
                  <a:schemeClr val="bg1"/>
                </a:solidFill>
              </a:rPr>
              <a:t>. As the definition suggests, there are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essentially two key dimensions of the aspirations profile: dreaming and doing.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83694-4099-0644-AA9C-3E247241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C0C83-AADB-974A-92BC-EB83FC336445}"/>
              </a:ext>
            </a:extLst>
          </p:cNvPr>
          <p:cNvSpPr txBox="1"/>
          <p:nvPr/>
        </p:nvSpPr>
        <p:spPr>
          <a:xfrm>
            <a:off x="2406176" y="362947"/>
            <a:ext cx="825304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halkduster"/>
              </a:rPr>
              <a:t>Reflect</a:t>
            </a:r>
          </a:p>
        </p:txBody>
      </p:sp>
    </p:spTree>
    <p:extLst>
      <p:ext uri="{BB962C8B-B14F-4D97-AF65-F5344CB8AC3E}">
        <p14:creationId xmlns:p14="http://schemas.microsoft.com/office/powerpoint/2010/main" val="416381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952" y="2527095"/>
            <a:ext cx="10728959" cy="470179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 </a:t>
            </a:r>
            <a:r>
              <a:rPr lang="en-US" sz="4800" dirty="0">
                <a:solidFill>
                  <a:srgbClr val="FFFFFF"/>
                </a:solidFill>
                <a:cs typeface="Chalkduster"/>
              </a:rPr>
              <a:t>The ability to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dream and set goals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for the future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while being inspired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in the present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to reach those dreams.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9619" y="936965"/>
            <a:ext cx="12083627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ASPIRATIONS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2C38B-5487-104A-9346-08C1DEE3B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7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90674" y="515939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38800" y="4770438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355" y="166"/>
                <a:ext cx="1740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398" y="166"/>
                <a:ext cx="1652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38800" y="863600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94" y="111"/>
                <a:ext cx="1465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5C43A6-59A0-EA48-A9A5-FB9831448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33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90674" y="515939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defTabSz="584200" rtl="0"/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398" y="166"/>
                <a:ext cx="1652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55D54A-DFBA-DD4A-8589-DDCF9634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F0477-EE76-C344-9C51-3E63C2516E4A}"/>
              </a:ext>
            </a:extLst>
          </p:cNvPr>
          <p:cNvSpPr txBox="1"/>
          <p:nvPr/>
        </p:nvSpPr>
        <p:spPr>
          <a:xfrm>
            <a:off x="2167788" y="1239661"/>
            <a:ext cx="9725220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Someone who does not think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about the future, has no clear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goals, and puts forth no effort in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daily life is in </a:t>
            </a:r>
            <a:r>
              <a:rPr lang="en-US" sz="4400" i="1" dirty="0">
                <a:solidFill>
                  <a:schemeClr val="bg1"/>
                </a:solidFill>
                <a:latin typeface="+mj-lt"/>
              </a:rPr>
              <a:t>Hibernation</a:t>
            </a:r>
            <a:endParaRPr kumimoji="0" lang="en-US" sz="4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63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130629" y="515939"/>
            <a:ext cx="1229688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550A10-882A-8A48-9FFF-0901BF81C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86AE82-3559-6D40-8B83-59367B1DF3CC}"/>
              </a:ext>
            </a:extLst>
          </p:cNvPr>
          <p:cNvSpPr txBox="1"/>
          <p:nvPr/>
        </p:nvSpPr>
        <p:spPr>
          <a:xfrm>
            <a:off x="2349500" y="4578358"/>
            <a:ext cx="9725269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The category of </a:t>
            </a:r>
            <a:r>
              <a:rPr lang="en-US" sz="4400" i="1" dirty="0">
                <a:solidFill>
                  <a:schemeClr val="bg1"/>
                </a:solidFill>
              </a:rPr>
              <a:t>Imagination</a:t>
            </a:r>
            <a:r>
              <a:rPr lang="en-US" sz="4400" dirty="0">
                <a:solidFill>
                  <a:schemeClr val="bg1"/>
                </a:solidFill>
              </a:rPr>
              <a:t> is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characterized by individuals who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readily share their future plans, but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who show little, if any, effort to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reach those dreams. 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9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119743" y="515939"/>
            <a:ext cx="1240574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798128" y="4803095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1524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defTabSz="584200" rtl="0"/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355" y="166"/>
                <a:ext cx="1740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FCE8ED-E7CF-AD4F-A9FE-91433196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DA067-6971-4447-B385-C7C15F352CB8}"/>
              </a:ext>
            </a:extLst>
          </p:cNvPr>
          <p:cNvSpPr txBox="1"/>
          <p:nvPr/>
        </p:nvSpPr>
        <p:spPr>
          <a:xfrm>
            <a:off x="2369903" y="1171331"/>
            <a:ext cx="9487512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Perspiration</a:t>
            </a:r>
            <a:r>
              <a:rPr lang="en-US" sz="4400" dirty="0">
                <a:solidFill>
                  <a:schemeClr val="bg1"/>
                </a:solidFill>
              </a:rPr>
              <a:t> defines someone who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works exceptionally hard and puts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forth effort, but lacks a sense of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purpose.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18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90674" y="515939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977743" y="732972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94" y="111"/>
                <a:ext cx="1465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E4F3BB-EFCF-5A44-9414-B5B1A56F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31A7A-A16E-3147-B943-D00AFDD55496}"/>
              </a:ext>
            </a:extLst>
          </p:cNvPr>
          <p:cNvSpPr txBox="1"/>
          <p:nvPr/>
        </p:nvSpPr>
        <p:spPr>
          <a:xfrm>
            <a:off x="2180492" y="4229470"/>
            <a:ext cx="8956431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Individuals in the </a:t>
            </a:r>
            <a:r>
              <a:rPr lang="en-US" sz="4400" i="1" dirty="0">
                <a:solidFill>
                  <a:schemeClr val="bg1"/>
                </a:solidFill>
                <a:latin typeface="+mj-lt"/>
              </a:rPr>
              <a:t>Aspiration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category have the ability to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think about the future, set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goals for themselves, and take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steps to achieve those goals.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73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7EC35B-1BBB-FD48-9B75-AA4EBDC3987D}"/>
              </a:ext>
            </a:extLst>
          </p:cNvPr>
          <p:cNvSpPr txBox="1"/>
          <p:nvPr/>
        </p:nvSpPr>
        <p:spPr>
          <a:xfrm>
            <a:off x="539261" y="117709"/>
            <a:ext cx="11769969" cy="9643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rgbClr val="FFFF00"/>
                </a:solidFill>
              </a:rPr>
              <a:t>Keep in Mind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chemeClr val="bg1"/>
              </a:solidFill>
            </a:endParaRP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4000" dirty="0">
                <a:solidFill>
                  <a:schemeClr val="bg1"/>
                </a:solidFill>
              </a:rPr>
              <a:t>The Aspirations Profile quadrants are fluid.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>
                <a:solidFill>
                  <a:schemeClr val="bg1"/>
                </a:solidFill>
              </a:rPr>
              <a:t>	 Students move in and out of the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>
                <a:solidFill>
                  <a:schemeClr val="bg1"/>
                </a:solidFill>
              </a:rPr>
              <a:t>	 quadrants throughout any given day.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</a:endParaRP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en-US" sz="4000" dirty="0">
                <a:solidFill>
                  <a:schemeClr val="bg1"/>
                </a:solidFill>
              </a:rPr>
              <a:t>Students need different levels of support            depending on the quadrant they might be in           during your class. 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</a:endParaRP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/>
            </a:pPr>
            <a:r>
              <a:rPr lang="en-US" sz="4000" dirty="0">
                <a:solidFill>
                  <a:schemeClr val="bg1"/>
                </a:solidFill>
              </a:rPr>
              <a:t>Reaching one’s aspirations requires students       to dream </a:t>
            </a:r>
            <a:r>
              <a:rPr lang="en-US" sz="4000" i="1" dirty="0">
                <a:solidFill>
                  <a:schemeClr val="bg1"/>
                </a:solidFill>
              </a:rPr>
              <a:t>and </a:t>
            </a:r>
            <a:r>
              <a:rPr lang="en-US" sz="4000" dirty="0">
                <a:solidFill>
                  <a:schemeClr val="bg1"/>
                </a:solidFill>
              </a:rPr>
              <a:t>do! Adults must be willing to              foster conditions to help students reach their                aspirations </a:t>
            </a:r>
            <a:r>
              <a:rPr lang="en-US" sz="4000" i="1" dirty="0">
                <a:solidFill>
                  <a:schemeClr val="bg1"/>
                </a:solidFill>
              </a:rPr>
              <a:t>and </a:t>
            </a:r>
            <a:r>
              <a:rPr lang="en-US" sz="4000" dirty="0">
                <a:solidFill>
                  <a:schemeClr val="bg1"/>
                </a:solidFill>
              </a:rPr>
              <a:t>the students must be actively                involved.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EABD8-EB17-964D-A96A-C8FC7B84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5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162654</TotalTime>
  <Words>370</Words>
  <Application>Microsoft Macintosh PowerPoint</Application>
  <PresentationFormat>Custom</PresentationFormat>
  <Paragraphs>95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Chalkboard</vt:lpstr>
      <vt:lpstr>Chalkduster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Susan Harper</cp:lastModifiedBy>
  <cp:revision>678</cp:revision>
  <cp:lastPrinted>2020-12-03T23:26:41Z</cp:lastPrinted>
  <dcterms:modified xsi:type="dcterms:W3CDTF">2023-12-08T20:00:15Z</dcterms:modified>
</cp:coreProperties>
</file>