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4"/>
  </p:notesMasterIdLst>
  <p:sldIdLst>
    <p:sldId id="256" r:id="rId2"/>
    <p:sldId id="257" r:id="rId3"/>
  </p:sldIdLst>
  <p:sldSz cx="9144000" cy="5143500" type="screen16x9"/>
  <p:notesSz cx="6858000" cy="9144000"/>
  <p:embeddedFontLst>
    <p:embeddedFont>
      <p:font typeface="Kaushan Script" panose="03060602040705080205" pitchFamily="66" charset="0"/>
      <p:regular r:id="rId5"/>
    </p:embeddedFont>
    <p:embeddedFont>
      <p:font typeface="Poppins" pitchFamily="2" charset="77"/>
      <p:regular r:id="rId6"/>
      <p:bold r:id="rId7"/>
      <p:italic r:id="rId8"/>
      <p:boldItalic r:id="rId9"/>
    </p:embeddedFont>
    <p:embeddedFont>
      <p:font typeface="Poppins Light" pitchFamily="2" charset="77"/>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font" Target="fonts/font9.fntdata"/><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viewProps" Target="viewProps.xml"/><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059e41128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059e41128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1754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Kaushan Script"/>
                <a:ea typeface="Kaushan Script"/>
                <a:cs typeface="Kaushan Script"/>
                <a:sym typeface="Kaushan Script"/>
              </a:rPr>
              <a:t>Henry T. Gage Middle School</a:t>
            </a:r>
            <a:endParaRPr>
              <a:latin typeface="Kaushan Script"/>
              <a:ea typeface="Kaushan Script"/>
              <a:cs typeface="Kaushan Script"/>
              <a:sym typeface="Kaushan Script"/>
            </a:endParaRPr>
          </a:p>
        </p:txBody>
      </p:sp>
      <p:sp>
        <p:nvSpPr>
          <p:cNvPr id="55" name="Google Shape;55;p13"/>
          <p:cNvSpPr txBox="1"/>
          <p:nvPr/>
        </p:nvSpPr>
        <p:spPr>
          <a:xfrm>
            <a:off x="95150" y="789976"/>
            <a:ext cx="4746900" cy="443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a:latin typeface="Poppins"/>
                <a:ea typeface="Poppins"/>
                <a:cs typeface="Poppins"/>
                <a:sym typeface="Poppins"/>
              </a:rPr>
              <a:t>This fall our focus was on helping students develop a sense of belonging and connection to our school, our staff, and their peers.</a:t>
            </a:r>
            <a:endParaRPr sz="1150">
              <a:latin typeface="Poppins"/>
              <a:ea typeface="Poppins"/>
              <a:cs typeface="Poppins"/>
              <a:sym typeface="Poppins"/>
            </a:endParaRPr>
          </a:p>
          <a:p>
            <a:pPr marL="0" lvl="0" indent="0" algn="l" rtl="0">
              <a:spcBef>
                <a:spcPts val="0"/>
              </a:spcBef>
              <a:spcAft>
                <a:spcPts val="0"/>
              </a:spcAft>
              <a:buNone/>
            </a:pPr>
            <a:endParaRPr sz="1150">
              <a:latin typeface="Poppins"/>
              <a:ea typeface="Poppins"/>
              <a:cs typeface="Poppins"/>
              <a:sym typeface="Poppins"/>
            </a:endParaRPr>
          </a:p>
          <a:p>
            <a:pPr marL="0" lvl="0" indent="0" algn="l" rtl="0">
              <a:spcBef>
                <a:spcPts val="0"/>
              </a:spcBef>
              <a:spcAft>
                <a:spcPts val="0"/>
              </a:spcAft>
              <a:buNone/>
            </a:pPr>
            <a:r>
              <a:rPr lang="en" sz="1150">
                <a:latin typeface="Poppins"/>
                <a:ea typeface="Poppins"/>
                <a:cs typeface="Poppins"/>
                <a:sym typeface="Poppins"/>
              </a:rPr>
              <a:t>Students participated in a Start With Hello Presentation from Sandy Hook Promise. Through this</a:t>
            </a:r>
            <a:r>
              <a:rPr lang="en" sz="1150">
                <a:solidFill>
                  <a:srgbClr val="272727"/>
                </a:solidFill>
                <a:latin typeface="Poppins Light"/>
                <a:ea typeface="Poppins Light"/>
                <a:cs typeface="Poppins Light"/>
                <a:sym typeface="Poppins Light"/>
              </a:rPr>
              <a:t> violence prevention program, students were taught how to recognize when another student is alone, ways they can reach out and help lonely or socially isolated students, and different strategies to connect with other students to build a socially inclusive school community.</a:t>
            </a: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r>
              <a:rPr lang="en" sz="1150">
                <a:solidFill>
                  <a:srgbClr val="272727"/>
                </a:solidFill>
                <a:latin typeface="Poppins Light"/>
                <a:ea typeface="Poppins Light"/>
                <a:cs typeface="Poppins Light"/>
                <a:sym typeface="Poppins Light"/>
              </a:rPr>
              <a:t>This schoolwide presentation kicked off a Spirit Week that included student volunteers greeting their peers at the morning entrance gates and a lunchtime activity that invited students to voice their ideas of ways we can show kindness in school and display them on a community banner. </a:t>
            </a: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r>
              <a:rPr lang="en" sz="1150">
                <a:solidFill>
                  <a:srgbClr val="272727"/>
                </a:solidFill>
                <a:latin typeface="Poppins Light"/>
                <a:ea typeface="Poppins Light"/>
                <a:cs typeface="Poppins Light"/>
                <a:sym typeface="Poppins Light"/>
              </a:rPr>
              <a:t>We also had classes meet up outside in the morning, introduce themselves to each other, and participate in a getting-to-know-you activity which included our teachers.</a:t>
            </a: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endParaRPr sz="1150">
              <a:solidFill>
                <a:srgbClr val="272727"/>
              </a:solidFill>
              <a:latin typeface="Poppins Light"/>
              <a:ea typeface="Poppins Light"/>
              <a:cs typeface="Poppins Light"/>
              <a:sym typeface="Poppins Light"/>
            </a:endParaRPr>
          </a:p>
          <a:p>
            <a:pPr marL="0" lvl="0" indent="0" algn="l" rtl="0">
              <a:spcBef>
                <a:spcPts val="0"/>
              </a:spcBef>
              <a:spcAft>
                <a:spcPts val="0"/>
              </a:spcAft>
              <a:buNone/>
            </a:pPr>
            <a:r>
              <a:rPr lang="en" sz="1150">
                <a:solidFill>
                  <a:srgbClr val="272727"/>
                </a:solidFill>
                <a:latin typeface="Poppins Light"/>
                <a:ea typeface="Poppins Light"/>
                <a:cs typeface="Poppins Light"/>
                <a:sym typeface="Poppins Light"/>
              </a:rPr>
              <a:t>A student club will be promoted to empower students in taking a proactive role in shaping school culture next semester.</a:t>
            </a:r>
            <a:endParaRPr sz="1150">
              <a:solidFill>
                <a:srgbClr val="272727"/>
              </a:solidFill>
              <a:latin typeface="Poppins Light"/>
              <a:ea typeface="Poppins Light"/>
              <a:cs typeface="Poppins Light"/>
              <a:sym typeface="Poppins Light"/>
            </a:endParaRPr>
          </a:p>
        </p:txBody>
      </p:sp>
      <p:pic>
        <p:nvPicPr>
          <p:cNvPr id="56" name="Google Shape;56;p13"/>
          <p:cNvPicPr preferRelativeResize="0"/>
          <p:nvPr/>
        </p:nvPicPr>
        <p:blipFill rotWithShape="1">
          <a:blip r:embed="rId3">
            <a:alphaModFix/>
          </a:blip>
          <a:srcRect l="2946" t="12110" r="3227" b="15109"/>
          <a:stretch/>
        </p:blipFill>
        <p:spPr>
          <a:xfrm>
            <a:off x="4974937" y="3859800"/>
            <a:ext cx="2647511" cy="1230102"/>
          </a:xfrm>
          <a:prstGeom prst="rect">
            <a:avLst/>
          </a:prstGeom>
          <a:noFill/>
          <a:ln>
            <a:noFill/>
          </a:ln>
          <a:effectLst>
            <a:outerShdw blurRad="57150" dist="19050" dir="5400000" algn="bl" rotWithShape="0">
              <a:srgbClr val="000000">
                <a:alpha val="50000"/>
              </a:srgbClr>
            </a:outerShdw>
          </a:effectLst>
        </p:spPr>
      </p:pic>
      <p:pic>
        <p:nvPicPr>
          <p:cNvPr id="57" name="Google Shape;57;p13"/>
          <p:cNvPicPr preferRelativeResize="0"/>
          <p:nvPr/>
        </p:nvPicPr>
        <p:blipFill>
          <a:blip r:embed="rId4">
            <a:alphaModFix/>
          </a:blip>
          <a:stretch>
            <a:fillRect/>
          </a:stretch>
        </p:blipFill>
        <p:spPr>
          <a:xfrm>
            <a:off x="5112452" y="2627950"/>
            <a:ext cx="956422" cy="1230100"/>
          </a:xfrm>
          <a:prstGeom prst="rect">
            <a:avLst/>
          </a:prstGeom>
          <a:noFill/>
          <a:ln>
            <a:noFill/>
          </a:ln>
          <a:effectLst>
            <a:outerShdw blurRad="57150" dist="19050" dir="5400000" algn="bl" rotWithShape="0">
              <a:srgbClr val="000000">
                <a:alpha val="50000"/>
              </a:srgbClr>
            </a:outerShdw>
          </a:effectLst>
        </p:spPr>
      </p:pic>
      <p:pic>
        <p:nvPicPr>
          <p:cNvPr id="58" name="Google Shape;58;p13"/>
          <p:cNvPicPr preferRelativeResize="0"/>
          <p:nvPr/>
        </p:nvPicPr>
        <p:blipFill rotWithShape="1">
          <a:blip r:embed="rId5">
            <a:alphaModFix/>
          </a:blip>
          <a:srcRect l="10418" t="28144" b="26945"/>
          <a:stretch/>
        </p:blipFill>
        <p:spPr>
          <a:xfrm>
            <a:off x="4882650" y="908275"/>
            <a:ext cx="3325263" cy="1230100"/>
          </a:xfrm>
          <a:prstGeom prst="rect">
            <a:avLst/>
          </a:prstGeom>
          <a:noFill/>
          <a:ln>
            <a:noFill/>
          </a:ln>
          <a:effectLst>
            <a:outerShdw blurRad="57150" dist="19050" dir="5400000" algn="bl" rotWithShape="0">
              <a:srgbClr val="000000">
                <a:alpha val="50000"/>
              </a:srgbClr>
            </a:outerShdw>
          </a:effectLst>
        </p:spPr>
      </p:pic>
      <p:pic>
        <p:nvPicPr>
          <p:cNvPr id="59" name="Google Shape;59;p13"/>
          <p:cNvPicPr preferRelativeResize="0"/>
          <p:nvPr/>
        </p:nvPicPr>
        <p:blipFill>
          <a:blip r:embed="rId6">
            <a:alphaModFix/>
          </a:blip>
          <a:stretch>
            <a:fillRect/>
          </a:stretch>
        </p:blipFill>
        <p:spPr>
          <a:xfrm>
            <a:off x="8248525" y="932600"/>
            <a:ext cx="837224" cy="837226"/>
          </a:xfrm>
          <a:prstGeom prst="rect">
            <a:avLst/>
          </a:prstGeom>
          <a:noFill/>
          <a:ln>
            <a:noFill/>
          </a:ln>
          <a:effectLst>
            <a:outerShdw blurRad="57150" dist="19050" dir="5400000" algn="bl" rotWithShape="0">
              <a:srgbClr val="000000">
                <a:alpha val="50000"/>
              </a:srgbClr>
            </a:outerShdw>
          </a:effectLst>
        </p:spPr>
      </p:pic>
      <p:sp>
        <p:nvSpPr>
          <p:cNvPr id="60" name="Google Shape;60;p13"/>
          <p:cNvSpPr txBox="1"/>
          <p:nvPr/>
        </p:nvSpPr>
        <p:spPr>
          <a:xfrm>
            <a:off x="6309475" y="2276850"/>
            <a:ext cx="1649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Poppins"/>
                <a:ea typeface="Poppins"/>
                <a:cs typeface="Poppins"/>
                <a:sym typeface="Poppins"/>
              </a:rPr>
              <a:t>Fall 2021</a:t>
            </a:r>
            <a:endParaRPr sz="2000" b="1">
              <a:latin typeface="Poppins"/>
              <a:ea typeface="Poppins"/>
              <a:cs typeface="Poppins"/>
              <a:sym typeface="Poppins"/>
            </a:endParaRPr>
          </a:p>
        </p:txBody>
      </p:sp>
      <p:pic>
        <p:nvPicPr>
          <p:cNvPr id="61" name="Google Shape;61;p13"/>
          <p:cNvPicPr preferRelativeResize="0"/>
          <p:nvPr/>
        </p:nvPicPr>
        <p:blipFill>
          <a:blip r:embed="rId7">
            <a:alphaModFix/>
          </a:blip>
          <a:stretch>
            <a:fillRect/>
          </a:stretch>
        </p:blipFill>
        <p:spPr>
          <a:xfrm>
            <a:off x="36300" y="235850"/>
            <a:ext cx="680375" cy="447900"/>
          </a:xfrm>
          <a:prstGeom prst="rect">
            <a:avLst/>
          </a:prstGeom>
          <a:noFill/>
          <a:ln>
            <a:noFill/>
          </a:ln>
        </p:spPr>
      </p:pic>
      <p:pic>
        <p:nvPicPr>
          <p:cNvPr id="62" name="Google Shape;62;p13"/>
          <p:cNvPicPr preferRelativeResize="0"/>
          <p:nvPr/>
        </p:nvPicPr>
        <p:blipFill rotWithShape="1">
          <a:blip r:embed="rId8">
            <a:alphaModFix/>
          </a:blip>
          <a:srcRect r="8725"/>
          <a:stretch/>
        </p:blipFill>
        <p:spPr>
          <a:xfrm rot="-14">
            <a:off x="7749723" y="3859804"/>
            <a:ext cx="1281475" cy="1230094"/>
          </a:xfrm>
          <a:prstGeom prst="rect">
            <a:avLst/>
          </a:prstGeom>
          <a:noFill/>
          <a:ln>
            <a:noFill/>
          </a:ln>
          <a:effectLst>
            <a:outerShdw blurRad="57150" dist="19050" dir="5400000" algn="bl" rotWithShape="0">
              <a:srgbClr val="000000">
                <a:alpha val="50000"/>
              </a:srgbClr>
            </a:outerShdw>
          </a:effectLst>
        </p:spPr>
      </p:pic>
      <p:pic>
        <p:nvPicPr>
          <p:cNvPr id="63" name="Google Shape;63;p13"/>
          <p:cNvPicPr preferRelativeResize="0"/>
          <p:nvPr/>
        </p:nvPicPr>
        <p:blipFill rotWithShape="1">
          <a:blip r:embed="rId9">
            <a:alphaModFix/>
          </a:blip>
          <a:srcRect l="39176" t="33720" r="4832" b="26373"/>
          <a:stretch/>
        </p:blipFill>
        <p:spPr>
          <a:xfrm>
            <a:off x="4918250" y="1729300"/>
            <a:ext cx="1606799" cy="837224"/>
          </a:xfrm>
          <a:prstGeom prst="rect">
            <a:avLst/>
          </a:prstGeom>
          <a:noFill/>
          <a:ln>
            <a:noFill/>
          </a:ln>
        </p:spPr>
      </p:pic>
      <p:pic>
        <p:nvPicPr>
          <p:cNvPr id="64" name="Google Shape;64;p13"/>
          <p:cNvPicPr preferRelativeResize="0"/>
          <p:nvPr/>
        </p:nvPicPr>
        <p:blipFill rotWithShape="1">
          <a:blip r:embed="rId10">
            <a:alphaModFix/>
          </a:blip>
          <a:srcRect l="20917" t="11655" r="20912" b="3266"/>
          <a:stretch/>
        </p:blipFill>
        <p:spPr>
          <a:xfrm>
            <a:off x="8121175" y="1869375"/>
            <a:ext cx="910024" cy="998216"/>
          </a:xfrm>
          <a:prstGeom prst="rect">
            <a:avLst/>
          </a:prstGeom>
          <a:noFill/>
          <a:ln>
            <a:noFill/>
          </a:ln>
        </p:spPr>
      </p:pic>
      <p:pic>
        <p:nvPicPr>
          <p:cNvPr id="65" name="Google Shape;65;p13"/>
          <p:cNvPicPr preferRelativeResize="0"/>
          <p:nvPr/>
        </p:nvPicPr>
        <p:blipFill rotWithShape="1">
          <a:blip r:embed="rId11">
            <a:alphaModFix/>
          </a:blip>
          <a:srcRect t="19870" r="5231" b="14265"/>
          <a:stretch/>
        </p:blipFill>
        <p:spPr>
          <a:xfrm>
            <a:off x="6157075" y="2842137"/>
            <a:ext cx="2795950" cy="9450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311700" y="-11754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Kaushan Script"/>
                <a:ea typeface="Kaushan Script"/>
                <a:cs typeface="Kaushan Script"/>
                <a:sym typeface="Kaushan Script"/>
              </a:rPr>
              <a:t>Henry T. Gage Middle School</a:t>
            </a:r>
            <a:endParaRPr>
              <a:latin typeface="Kaushan Script"/>
              <a:ea typeface="Kaushan Script"/>
              <a:cs typeface="Kaushan Script"/>
              <a:sym typeface="Kaushan Script"/>
            </a:endParaRPr>
          </a:p>
        </p:txBody>
      </p:sp>
      <p:sp>
        <p:nvSpPr>
          <p:cNvPr id="71" name="Google Shape;71;p14"/>
          <p:cNvSpPr txBox="1"/>
          <p:nvPr/>
        </p:nvSpPr>
        <p:spPr>
          <a:xfrm>
            <a:off x="2639775" y="755875"/>
            <a:ext cx="6404400" cy="441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Poppins"/>
                <a:ea typeface="Poppins"/>
                <a:cs typeface="Poppins"/>
                <a:sym typeface="Poppins"/>
              </a:rPr>
              <a:t>This fall numerous faculty and staff members also collaborated to bring even more unifying opportunities for our students and community. These experiences allowed us to work together for the good of the whole.</a:t>
            </a:r>
            <a:endParaRPr sz="1100">
              <a:latin typeface="Poppins"/>
              <a:ea typeface="Poppins"/>
              <a:cs typeface="Poppins"/>
              <a:sym typeface="Poppins"/>
            </a:endParaRPr>
          </a:p>
          <a:p>
            <a:pPr marL="0" lvl="0" indent="0" algn="l" rtl="0">
              <a:spcBef>
                <a:spcPts val="0"/>
              </a:spcBef>
              <a:spcAft>
                <a:spcPts val="0"/>
              </a:spcAft>
              <a:buNone/>
            </a:pPr>
            <a:endParaRPr sz="1100">
              <a:latin typeface="Poppins"/>
              <a:ea typeface="Poppins"/>
              <a:cs typeface="Poppins"/>
              <a:sym typeface="Poppins"/>
            </a:endParaRPr>
          </a:p>
          <a:p>
            <a:pPr marL="0" lvl="0" indent="0" algn="l" rtl="0">
              <a:spcBef>
                <a:spcPts val="0"/>
              </a:spcBef>
              <a:spcAft>
                <a:spcPts val="0"/>
              </a:spcAft>
              <a:buNone/>
            </a:pPr>
            <a:r>
              <a:rPr lang="en" sz="1100" b="1">
                <a:latin typeface="Poppins"/>
                <a:ea typeface="Poppins"/>
                <a:cs typeface="Poppins"/>
                <a:sym typeface="Poppins"/>
              </a:rPr>
              <a:t>Character Counts Assembly</a:t>
            </a:r>
            <a:r>
              <a:rPr lang="en" sz="1100">
                <a:latin typeface="Poppins"/>
                <a:ea typeface="Poppins"/>
                <a:cs typeface="Poppins"/>
                <a:sym typeface="Poppins"/>
              </a:rPr>
              <a:t>  </a:t>
            </a:r>
            <a:endParaRPr sz="1100">
              <a:latin typeface="Poppins"/>
              <a:ea typeface="Poppins"/>
              <a:cs typeface="Poppins"/>
              <a:sym typeface="Poppins"/>
            </a:endParaRPr>
          </a:p>
          <a:p>
            <a:pPr marL="0" lvl="0" indent="0" algn="l" rtl="0">
              <a:spcBef>
                <a:spcPts val="0"/>
              </a:spcBef>
              <a:spcAft>
                <a:spcPts val="0"/>
              </a:spcAft>
              <a:buNone/>
            </a:pPr>
            <a:r>
              <a:rPr lang="en" sz="1100">
                <a:latin typeface="Poppins"/>
                <a:ea typeface="Poppins"/>
                <a:cs typeface="Poppins"/>
                <a:sym typeface="Poppins"/>
              </a:rPr>
              <a:t>Administrators, teachers, and staff members recorded a video message highlighting the six pillars of character to raise awareness and build connection with the adults on campus. This was presented in classrooms via a virtual assembly during Academy/Homeroom class. Leadership students then followed up by creating their own video sharing ways the pillars of character can be demonstrated in our school community.</a:t>
            </a:r>
            <a:endParaRPr sz="1100">
              <a:latin typeface="Poppins"/>
              <a:ea typeface="Poppins"/>
              <a:cs typeface="Poppins"/>
              <a:sym typeface="Poppins"/>
            </a:endParaRPr>
          </a:p>
          <a:p>
            <a:pPr marL="0" lvl="0" indent="0" algn="l" rtl="0">
              <a:spcBef>
                <a:spcPts val="0"/>
              </a:spcBef>
              <a:spcAft>
                <a:spcPts val="0"/>
              </a:spcAft>
              <a:buNone/>
            </a:pPr>
            <a:endParaRPr sz="1100">
              <a:latin typeface="Poppins"/>
              <a:ea typeface="Poppins"/>
              <a:cs typeface="Poppins"/>
              <a:sym typeface="Poppins"/>
            </a:endParaRPr>
          </a:p>
          <a:p>
            <a:pPr marL="0" lvl="0" indent="0" algn="l" rtl="0">
              <a:spcBef>
                <a:spcPts val="0"/>
              </a:spcBef>
              <a:spcAft>
                <a:spcPts val="0"/>
              </a:spcAft>
              <a:buNone/>
            </a:pPr>
            <a:r>
              <a:rPr lang="en" sz="1100" b="1">
                <a:latin typeface="Poppins"/>
                <a:ea typeface="Poppins"/>
                <a:cs typeface="Poppins"/>
                <a:sym typeface="Poppins"/>
              </a:rPr>
              <a:t>Canned Food Drive</a:t>
            </a:r>
            <a:r>
              <a:rPr lang="en" sz="1100">
                <a:latin typeface="Poppins"/>
                <a:ea typeface="Poppins"/>
                <a:cs typeface="Poppins"/>
                <a:sym typeface="Poppins"/>
              </a:rPr>
              <a:t>  </a:t>
            </a:r>
            <a:endParaRPr sz="1100">
              <a:latin typeface="Poppins"/>
              <a:ea typeface="Poppins"/>
              <a:cs typeface="Poppins"/>
              <a:sym typeface="Poppins"/>
            </a:endParaRPr>
          </a:p>
          <a:p>
            <a:pPr marL="0" lvl="0" indent="0" algn="l" rtl="0">
              <a:spcBef>
                <a:spcPts val="0"/>
              </a:spcBef>
              <a:spcAft>
                <a:spcPts val="0"/>
              </a:spcAft>
              <a:buNone/>
            </a:pPr>
            <a:r>
              <a:rPr lang="en" sz="1100">
                <a:latin typeface="Poppins"/>
                <a:ea typeface="Poppins"/>
                <a:cs typeface="Poppins"/>
                <a:sym typeface="Poppins"/>
              </a:rPr>
              <a:t>A canned food drive was organized by the Health and Human Services Academy lead teacher that involved student helpers and student contributions for the Salvation Army prior to Thanksgiving. </a:t>
            </a:r>
            <a:endParaRPr sz="1100">
              <a:latin typeface="Poppins"/>
              <a:ea typeface="Poppins"/>
              <a:cs typeface="Poppins"/>
              <a:sym typeface="Poppins"/>
            </a:endParaRPr>
          </a:p>
          <a:p>
            <a:pPr marL="0" lvl="0" indent="0" algn="l" rtl="0">
              <a:spcBef>
                <a:spcPts val="0"/>
              </a:spcBef>
              <a:spcAft>
                <a:spcPts val="0"/>
              </a:spcAft>
              <a:buNone/>
            </a:pPr>
            <a:endParaRPr sz="1100">
              <a:latin typeface="Poppins"/>
              <a:ea typeface="Poppins"/>
              <a:cs typeface="Poppins"/>
              <a:sym typeface="Poppins"/>
            </a:endParaRPr>
          </a:p>
          <a:p>
            <a:pPr marL="0" lvl="0" indent="0" algn="l" rtl="0">
              <a:spcBef>
                <a:spcPts val="0"/>
              </a:spcBef>
              <a:spcAft>
                <a:spcPts val="0"/>
              </a:spcAft>
              <a:buNone/>
            </a:pPr>
            <a:r>
              <a:rPr lang="en" sz="1100" b="1">
                <a:latin typeface="Poppins"/>
                <a:ea typeface="Poppins"/>
                <a:cs typeface="Poppins"/>
                <a:sym typeface="Poppins"/>
              </a:rPr>
              <a:t>Thanksgiving Trot</a:t>
            </a:r>
            <a:endParaRPr sz="1100" b="1">
              <a:latin typeface="Poppins"/>
              <a:ea typeface="Poppins"/>
              <a:cs typeface="Poppins"/>
              <a:sym typeface="Poppins"/>
            </a:endParaRPr>
          </a:p>
          <a:p>
            <a:pPr marL="0" lvl="0" indent="0" algn="l" rtl="0">
              <a:spcBef>
                <a:spcPts val="0"/>
              </a:spcBef>
              <a:spcAft>
                <a:spcPts val="0"/>
              </a:spcAft>
              <a:buNone/>
            </a:pPr>
            <a:r>
              <a:rPr lang="en" sz="1100">
                <a:latin typeface="Poppins"/>
                <a:ea typeface="Poppins"/>
                <a:cs typeface="Poppins"/>
                <a:sym typeface="Poppins"/>
              </a:rPr>
              <a:t>Our P.E. teachers organized a Thanksgiving Trot for students. Students ran/walked in P.E. class to enter a raffle to win </a:t>
            </a:r>
            <a:r>
              <a:rPr lang="en" sz="1100">
                <a:solidFill>
                  <a:schemeClr val="dk1"/>
                </a:solidFill>
                <a:latin typeface="Poppins"/>
                <a:ea typeface="Poppins"/>
                <a:cs typeface="Poppins"/>
                <a:sym typeface="Poppins"/>
              </a:rPr>
              <a:t>turkeys, ham and grocery gift cards. </a:t>
            </a:r>
            <a:r>
              <a:rPr lang="en" sz="1100">
                <a:latin typeface="Poppins"/>
                <a:ea typeface="Poppins"/>
                <a:cs typeface="Poppins"/>
                <a:sym typeface="Poppins"/>
              </a:rPr>
              <a:t>Faculty and staff joined forces to donate for our students’ families.</a:t>
            </a:r>
            <a:endParaRPr sz="1100">
              <a:latin typeface="Poppins"/>
              <a:ea typeface="Poppins"/>
              <a:cs typeface="Poppins"/>
              <a:sym typeface="Poppins"/>
            </a:endParaRPr>
          </a:p>
          <a:p>
            <a:pPr marL="0" lvl="0" indent="0" algn="l" rtl="0">
              <a:spcBef>
                <a:spcPts val="0"/>
              </a:spcBef>
              <a:spcAft>
                <a:spcPts val="0"/>
              </a:spcAft>
              <a:buNone/>
            </a:pPr>
            <a:endParaRPr sz="1100" b="1">
              <a:latin typeface="Poppins"/>
              <a:ea typeface="Poppins"/>
              <a:cs typeface="Poppins"/>
              <a:sym typeface="Poppins"/>
            </a:endParaRPr>
          </a:p>
          <a:p>
            <a:pPr marL="0" lvl="0" indent="0" algn="l" rtl="0">
              <a:spcBef>
                <a:spcPts val="0"/>
              </a:spcBef>
              <a:spcAft>
                <a:spcPts val="0"/>
              </a:spcAft>
              <a:buNone/>
            </a:pPr>
            <a:r>
              <a:rPr lang="en" sz="1100" b="1">
                <a:latin typeface="Poppins"/>
                <a:ea typeface="Poppins"/>
                <a:cs typeface="Poppins"/>
                <a:sym typeface="Poppins"/>
              </a:rPr>
              <a:t>Toy Drive </a:t>
            </a:r>
            <a:endParaRPr sz="1100" b="1">
              <a:latin typeface="Poppins"/>
              <a:ea typeface="Poppins"/>
              <a:cs typeface="Poppins"/>
              <a:sym typeface="Poppins"/>
            </a:endParaRPr>
          </a:p>
          <a:p>
            <a:pPr marL="0" lvl="0" indent="0" algn="l" rtl="0">
              <a:spcBef>
                <a:spcPts val="0"/>
              </a:spcBef>
              <a:spcAft>
                <a:spcPts val="0"/>
              </a:spcAft>
              <a:buNone/>
            </a:pPr>
            <a:r>
              <a:rPr lang="en" sz="1100">
                <a:latin typeface="Poppins"/>
                <a:ea typeface="Poppins"/>
                <a:cs typeface="Poppins"/>
                <a:sym typeface="Poppins"/>
              </a:rPr>
              <a:t>Currently, a couple of our amazing teachers are running a Toy Drive to support families in need from our </a:t>
            </a:r>
            <a:r>
              <a:rPr lang="en" sz="1100">
                <a:solidFill>
                  <a:schemeClr val="dk1"/>
                </a:solidFill>
                <a:latin typeface="Poppins"/>
                <a:ea typeface="Poppins"/>
                <a:cs typeface="Poppins"/>
                <a:sym typeface="Poppins"/>
              </a:rPr>
              <a:t>school community</a:t>
            </a:r>
            <a:r>
              <a:rPr lang="en" sz="1100">
                <a:latin typeface="Poppins"/>
                <a:ea typeface="Poppins"/>
                <a:cs typeface="Poppins"/>
                <a:sym typeface="Poppins"/>
              </a:rPr>
              <a:t>. The entire Spartan community can donate toys.</a:t>
            </a:r>
            <a:endParaRPr sz="1100">
              <a:latin typeface="Poppins"/>
              <a:ea typeface="Poppins"/>
              <a:cs typeface="Poppins"/>
              <a:sym typeface="Poppins"/>
            </a:endParaRPr>
          </a:p>
        </p:txBody>
      </p:sp>
      <p:pic>
        <p:nvPicPr>
          <p:cNvPr id="72" name="Google Shape;72;p14"/>
          <p:cNvPicPr preferRelativeResize="0"/>
          <p:nvPr/>
        </p:nvPicPr>
        <p:blipFill>
          <a:blip r:embed="rId5">
            <a:alphaModFix/>
          </a:blip>
          <a:stretch>
            <a:fillRect/>
          </a:stretch>
        </p:blipFill>
        <p:spPr>
          <a:xfrm>
            <a:off x="994488" y="3158898"/>
            <a:ext cx="768424" cy="1023129"/>
          </a:xfrm>
          <a:prstGeom prst="rect">
            <a:avLst/>
          </a:prstGeom>
          <a:noFill/>
          <a:ln>
            <a:noFill/>
          </a:ln>
          <a:effectLst>
            <a:outerShdw blurRad="57150" dist="19050" dir="5400000" algn="bl" rotWithShape="0">
              <a:srgbClr val="000000">
                <a:alpha val="50000"/>
              </a:srgbClr>
            </a:outerShdw>
          </a:effectLst>
        </p:spPr>
      </p:pic>
      <p:pic>
        <p:nvPicPr>
          <p:cNvPr id="73" name="Google Shape;73;p14"/>
          <p:cNvPicPr preferRelativeResize="0"/>
          <p:nvPr/>
        </p:nvPicPr>
        <p:blipFill rotWithShape="1">
          <a:blip r:embed="rId6">
            <a:alphaModFix/>
          </a:blip>
          <a:srcRect/>
          <a:stretch/>
        </p:blipFill>
        <p:spPr>
          <a:xfrm>
            <a:off x="159500" y="2650826"/>
            <a:ext cx="768401" cy="1023019"/>
          </a:xfrm>
          <a:prstGeom prst="rect">
            <a:avLst/>
          </a:prstGeom>
          <a:noFill/>
          <a:ln>
            <a:noFill/>
          </a:ln>
          <a:effectLst>
            <a:outerShdw blurRad="57150" dist="19050" dir="5400000" algn="bl" rotWithShape="0">
              <a:srgbClr val="000000">
                <a:alpha val="50000"/>
              </a:srgbClr>
            </a:outerShdw>
          </a:effectLst>
        </p:spPr>
      </p:pic>
      <p:pic>
        <p:nvPicPr>
          <p:cNvPr id="74" name="Google Shape;74;p14"/>
          <p:cNvPicPr preferRelativeResize="0"/>
          <p:nvPr/>
        </p:nvPicPr>
        <p:blipFill>
          <a:blip r:embed="rId7">
            <a:alphaModFix/>
          </a:blip>
          <a:stretch>
            <a:fillRect/>
          </a:stretch>
        </p:blipFill>
        <p:spPr>
          <a:xfrm>
            <a:off x="1823050" y="3968325"/>
            <a:ext cx="768401" cy="1096906"/>
          </a:xfrm>
          <a:prstGeom prst="rect">
            <a:avLst/>
          </a:prstGeom>
          <a:noFill/>
          <a:ln>
            <a:noFill/>
          </a:ln>
          <a:effectLst>
            <a:outerShdw blurRad="57150" dist="19050" dir="5400000" algn="bl" rotWithShape="0">
              <a:srgbClr val="000000">
                <a:alpha val="50000"/>
              </a:srgbClr>
            </a:outerShdw>
          </a:effectLst>
        </p:spPr>
      </p:pic>
      <p:pic>
        <p:nvPicPr>
          <p:cNvPr id="75" name="Google Shape;75;p14"/>
          <p:cNvPicPr preferRelativeResize="0"/>
          <p:nvPr/>
        </p:nvPicPr>
        <p:blipFill>
          <a:blip r:embed="rId8">
            <a:alphaModFix/>
          </a:blip>
          <a:stretch>
            <a:fillRect/>
          </a:stretch>
        </p:blipFill>
        <p:spPr>
          <a:xfrm>
            <a:off x="36300" y="235850"/>
            <a:ext cx="680375" cy="447900"/>
          </a:xfrm>
          <a:prstGeom prst="rect">
            <a:avLst/>
          </a:prstGeom>
          <a:noFill/>
          <a:ln>
            <a:noFill/>
          </a:ln>
        </p:spPr>
      </p:pic>
      <p:pic>
        <p:nvPicPr>
          <p:cNvPr id="2" name="Gage MS.mp4">
            <a:hlinkClick r:id="" action="ppaction://media"/>
            <a:extLst>
              <a:ext uri="{FF2B5EF4-FFF2-40B4-BE49-F238E27FC236}">
                <a16:creationId xmlns:a16="http://schemas.microsoft.com/office/drawing/2014/main" id="{E63B7E6A-C3D1-5F42-A669-B164A256F36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9500" y="899040"/>
            <a:ext cx="2431950" cy="172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420</Words>
  <Application>Microsoft Macintosh PowerPoint</Application>
  <PresentationFormat>On-screen Show (16:9)</PresentationFormat>
  <Paragraphs>25</Paragraphs>
  <Slides>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Poppins</vt:lpstr>
      <vt:lpstr>Poppins Light</vt:lpstr>
      <vt:lpstr>Arial</vt:lpstr>
      <vt:lpstr>Kaushan Script</vt:lpstr>
      <vt:lpstr>Simple Light</vt:lpstr>
      <vt:lpstr>Henry T. Gage Middle School</vt:lpstr>
      <vt:lpstr>Henry T. Gage Middle School</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Henry T. Gage Middle School</dc:title>
  <cp:lastModifiedBy>Microsoft Office User</cp:lastModifiedBy>
  <cp:revision>2</cp:revision>
  <dcterms:modified xsi:type="dcterms:W3CDTF">2022-01-04T17:44:21Z</dcterms:modified>
</cp:coreProperties>
</file>