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Old Standard TT" pitchFamily="2" charset="77"/>
      <p:regular r:id="rId20"/>
      <p:bold r:id="rId21"/>
      <p: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041"/>
  </p:normalViewPr>
  <p:slideViewPr>
    <p:cSldViewPr snapToGrid="0">
      <p:cViewPr varScale="1">
        <p:scale>
          <a:sx n="79" d="100"/>
          <a:sy n="79" d="100"/>
        </p:scale>
        <p:origin x="4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035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035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1331129c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1331129c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4a1224cc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4a1224cc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6f90357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6f90357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6f90357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6f90357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4a1224cc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4a1224cc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6f90357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6f90357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4a1224cc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4a1224cc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4a1224cc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4a1224cc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13b1a37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13b1a37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13b1a370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13b1a370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6f9035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6f9035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13b1a370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13b1a370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6f9035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6f90357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0357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0357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6f90357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6f90357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512700" y="19175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Northridge Academy High School - Legacy Project: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15775" y="2571750"/>
            <a:ext cx="77739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“Strengthening our NAHS Family”</a:t>
            </a:r>
            <a:endParaRPr sz="3600" b="1">
              <a:solidFill>
                <a:srgbClr val="FFFF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714050" y="1526150"/>
            <a:ext cx="8118600" cy="19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Students commented that </a:t>
            </a:r>
            <a:r>
              <a:rPr lang="en" sz="3000">
                <a:solidFill>
                  <a:srgbClr val="FFFF00"/>
                </a:solidFill>
              </a:rPr>
              <a:t>they enjoyed the time they were allowed to connect with their classmates.</a:t>
            </a:r>
            <a:r>
              <a:rPr lang="en" sz="3000"/>
              <a:t>  They asked if we could do it again!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new school tradition is born!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11700" y="194125"/>
            <a:ext cx="8520600" cy="10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addition to the Breakfast Clubs,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held our first of many </a:t>
            </a:r>
            <a:r>
              <a:rPr lang="en" b="1" u="sng">
                <a:solidFill>
                  <a:srgbClr val="A64D79"/>
                </a:solidFill>
              </a:rPr>
              <a:t>World </a:t>
            </a:r>
            <a:r>
              <a:rPr lang="en" b="1" u="sng">
                <a:solidFill>
                  <a:schemeClr val="accent5"/>
                </a:solidFill>
              </a:rPr>
              <a:t>Cafes.</a:t>
            </a:r>
            <a:endParaRPr b="1" u="sng">
              <a:solidFill>
                <a:schemeClr val="accent5"/>
              </a:solidFill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159350" y="1522125"/>
            <a:ext cx="20205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 this event. we sat within teams to address and discuss all of the daily issues that students feel are the most important.</a:t>
            </a:r>
            <a:endParaRPr sz="1800" b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4975" y="16179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4300" y="1434650"/>
            <a:ext cx="304800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241175"/>
            <a:ext cx="8520600" cy="10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 b="1">
                <a:solidFill>
                  <a:srgbClr val="A64D79"/>
                </a:solidFill>
              </a:rPr>
              <a:t>World Cafe</a:t>
            </a:r>
            <a:r>
              <a:rPr lang="en"/>
              <a:t> helped teachers view the school from a student’s perspective.</a:t>
            </a:r>
            <a:endParaRPr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558" y="1433400"/>
            <a:ext cx="3540066" cy="26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550" y="1433400"/>
            <a:ext cx="3540075" cy="265505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/>
        </p:nvSpPr>
        <p:spPr>
          <a:xfrm>
            <a:off x="674550" y="4172275"/>
            <a:ext cx="82362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Old Standard TT"/>
                <a:ea typeface="Old Standard TT"/>
                <a:cs typeface="Old Standard TT"/>
                <a:sym typeface="Old Standard TT"/>
              </a:rPr>
              <a:t>This will be another </a:t>
            </a:r>
            <a:r>
              <a:rPr lang="en" sz="2400" b="1">
                <a:solidFill>
                  <a:srgbClr val="99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new tradition</a:t>
            </a:r>
            <a:r>
              <a:rPr lang="en" sz="2400" b="1">
                <a:latin typeface="Old Standard TT"/>
                <a:ea typeface="Old Standard TT"/>
                <a:cs typeface="Old Standard TT"/>
                <a:sym typeface="Old Standard TT"/>
              </a:rPr>
              <a:t> at Northridge Academy High School.</a:t>
            </a:r>
            <a:endParaRPr sz="2400" b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741150" y="447950"/>
            <a:ext cx="7316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We enjoyed hearing our students’ voices at the World Cafe so much that we invited them to speak at one of our faculty PDs.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800" y="183050"/>
            <a:ext cx="7350951" cy="48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students freely spoke and their voices will continue to echo and to inform teacher planning.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As a new tradition, their thoughts and feelings will continue to inspire institutional efforts toward building a better, stronger and more reflective community.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Legacy project conclusion</a:t>
            </a:r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learned that our legacy centers on the notion of family.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We are strong when we do things with this in mind.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We will continue to enjoy time together, eat together, and reflect on how we can make our time here even better as one big Puma family.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title"/>
          </p:nvPr>
        </p:nvSpPr>
        <p:spPr>
          <a:xfrm>
            <a:off x="94450" y="1163600"/>
            <a:ext cx="2260200" cy="23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/>
              <a:t>Go </a:t>
            </a:r>
            <a:r>
              <a:rPr lang="en" sz="4800" b="1">
                <a:solidFill>
                  <a:srgbClr val="1155CC"/>
                </a:solidFill>
              </a:rPr>
              <a:t>NAHS!</a:t>
            </a:r>
            <a:endParaRPr sz="48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4100" y="181113"/>
            <a:ext cx="6375030" cy="478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700875" y="612700"/>
            <a:ext cx="8118600" cy="26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2017, our school realized a social emotional need to build the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self-efficacy</a:t>
            </a:r>
            <a:r>
              <a:rPr lang="en"/>
              <a:t> and </a:t>
            </a:r>
            <a:r>
              <a:rPr lang="en">
                <a:solidFill>
                  <a:srgbClr val="FF00FF"/>
                </a:solidFill>
              </a:rPr>
              <a:t>social awareness</a:t>
            </a:r>
            <a:r>
              <a:rPr lang="en"/>
              <a:t> of our students.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512700" y="769400"/>
            <a:ext cx="8118600" cy="23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Through our new partnership with 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E599"/>
                </a:solidFill>
              </a:rPr>
              <a:t>The Quaglia Institute</a:t>
            </a:r>
            <a:r>
              <a:rPr lang="en" sz="3600"/>
              <a:t>, we realized that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everything we do makes us feel like a </a:t>
            </a:r>
            <a:r>
              <a:rPr lang="en" sz="3600" b="1"/>
              <a:t>family</a:t>
            </a:r>
            <a:r>
              <a:rPr lang="en" sz="3600"/>
              <a:t>.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825" y="234700"/>
            <a:ext cx="5769376" cy="46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209275" y="1730650"/>
            <a:ext cx="3140700" cy="14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This is our </a:t>
            </a:r>
            <a:r>
              <a:rPr lang="en" sz="3600" b="1">
                <a:solidFill>
                  <a:srgbClr val="FFE5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Quaglia Team</a:t>
            </a:r>
            <a:endParaRPr sz="3600" b="1">
              <a:solidFill>
                <a:srgbClr val="FFE5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Family.</a:t>
            </a:r>
            <a:endParaRPr sz="36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611550" y="406200"/>
            <a:ext cx="7920900" cy="43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We decided to start building upon this idea of </a:t>
            </a:r>
            <a:r>
              <a:rPr lang="en" sz="4800" b="1">
                <a:solidFill>
                  <a:srgbClr val="FFFF00"/>
                </a:solidFill>
              </a:rPr>
              <a:t>family</a:t>
            </a:r>
            <a:r>
              <a:rPr lang="en" sz="4800"/>
              <a:t> by establishing a NAHS tradition: </a:t>
            </a:r>
            <a:endParaRPr sz="4800"/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4800"/>
              <a:buChar char="●"/>
            </a:pPr>
            <a:r>
              <a:rPr lang="en" sz="4800" b="1">
                <a:solidFill>
                  <a:srgbClr val="FFD966"/>
                </a:solidFill>
              </a:rPr>
              <a:t>Grade-level breakfast gatherings.</a:t>
            </a:r>
            <a:endParaRPr sz="4800" b="1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l="-19650" r="19650"/>
          <a:stretch/>
        </p:blipFill>
        <p:spPr>
          <a:xfrm>
            <a:off x="5429075" y="131825"/>
            <a:ext cx="3060300" cy="23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4">
            <a:alphaModFix/>
          </a:blip>
          <a:srcRect t="-10290" r="-15740"/>
          <a:stretch/>
        </p:blipFill>
        <p:spPr>
          <a:xfrm>
            <a:off x="5918325" y="2363150"/>
            <a:ext cx="3116249" cy="26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750" y="146350"/>
            <a:ext cx="2669850" cy="261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9037" y="0"/>
            <a:ext cx="2712839" cy="26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600" y="2851387"/>
            <a:ext cx="2239590" cy="220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0649" y="2753329"/>
            <a:ext cx="2432625" cy="2385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512700" y="26557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We called them</a:t>
            </a:r>
            <a:endParaRPr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2"/>
                </a:solidFill>
              </a:rPr>
              <a:t>“</a:t>
            </a:r>
            <a:r>
              <a:rPr lang="en" b="1">
                <a:solidFill>
                  <a:srgbClr val="FFFF00"/>
                </a:solidFill>
              </a:rPr>
              <a:t>The Breakfast Clubs</a:t>
            </a:r>
            <a:r>
              <a:rPr lang="en">
                <a:solidFill>
                  <a:schemeClr val="lt2"/>
                </a:solidFill>
              </a:rPr>
              <a:t>”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body" idx="2"/>
          </p:nvPr>
        </p:nvSpPr>
        <p:spPr>
          <a:xfrm>
            <a:off x="4830150" y="498450"/>
            <a:ext cx="3930600" cy="37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Char char="●"/>
            </a:pPr>
            <a:r>
              <a:rPr lang="en" sz="2400">
                <a:solidFill>
                  <a:srgbClr val="00FFFF"/>
                </a:solidFill>
              </a:rPr>
              <a:t>Teachers brought breakfast items. </a:t>
            </a:r>
            <a:endParaRPr sz="2400">
              <a:solidFill>
                <a:srgbClr val="00FFFF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00FFFF"/>
              </a:buClr>
              <a:buSzPts val="2400"/>
              <a:buChar char="●"/>
            </a:pPr>
            <a:r>
              <a:rPr lang="en" sz="2400">
                <a:solidFill>
                  <a:srgbClr val="00FFFF"/>
                </a:solidFill>
              </a:rPr>
              <a:t>Students sat by their Advisory (homeroom) classes.</a:t>
            </a:r>
            <a:endParaRPr sz="2400">
              <a:solidFill>
                <a:srgbClr val="00FFFF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00FFFF"/>
              </a:buClr>
              <a:buSzPts val="2400"/>
              <a:buChar char="●"/>
            </a:pPr>
            <a:r>
              <a:rPr lang="en" sz="2400">
                <a:solidFill>
                  <a:srgbClr val="00FFFF"/>
                </a:solidFill>
              </a:rPr>
              <a:t>It felt like home.</a:t>
            </a:r>
            <a:endParaRPr sz="2400">
              <a:solidFill>
                <a:srgbClr val="00FFFF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1600"/>
              </a:spcAft>
              <a:buClr>
                <a:srgbClr val="00FFFF"/>
              </a:buClr>
              <a:buSzPts val="2400"/>
              <a:buChar char="●"/>
            </a:pPr>
            <a:r>
              <a:rPr lang="en" sz="2400">
                <a:solidFill>
                  <a:srgbClr val="00FFFF"/>
                </a:solidFill>
              </a:rPr>
              <a:t>It felt like a family.</a:t>
            </a:r>
            <a:endParaRPr sz="2400">
              <a:solidFill>
                <a:srgbClr val="00FFFF"/>
              </a:solidFill>
            </a:endParaRPr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75" y="1127550"/>
            <a:ext cx="4413425" cy="249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234000" y="95475"/>
            <a:ext cx="4338000" cy="18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we make the family feel even closer?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-323250" y="1455225"/>
            <a:ext cx="29019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rgbClr val="990000"/>
                </a:solidFill>
              </a:rPr>
              <a:t>After breakfast, our family groups transitioned to the gym where we engaged in a number of very fun, high-energy team-building activities.</a:t>
            </a:r>
            <a:endParaRPr sz="1800" b="1">
              <a:solidFill>
                <a:srgbClr val="990000"/>
              </a:solidFill>
            </a:endParaRPr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050" y="244750"/>
            <a:ext cx="3219950" cy="315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4">
            <a:alphaModFix/>
          </a:blip>
          <a:srcRect l="-3960" t="-11020" r="3960" b="11020"/>
          <a:stretch/>
        </p:blipFill>
        <p:spPr>
          <a:xfrm>
            <a:off x="2367225" y="1455225"/>
            <a:ext cx="3517409" cy="31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Macintosh PowerPoint</Application>
  <PresentationFormat>On-screen Show (16:9)</PresentationFormat>
  <Paragraphs>38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Old Standard TT</vt:lpstr>
      <vt:lpstr>Arial</vt:lpstr>
      <vt:lpstr>Paperback</vt:lpstr>
      <vt:lpstr>PowerPoint Presentation</vt:lpstr>
      <vt:lpstr>In 2017, our school realized a social emotional need to build the   self-efficacy and social awareness of our students.</vt:lpstr>
      <vt:lpstr>Through our new partnership with  The Quaglia Institute, we realized that  everything we do makes us feel like a family.</vt:lpstr>
      <vt:lpstr>PowerPoint Presentation</vt:lpstr>
      <vt:lpstr>We decided to start building upon this idea of family by establishing a NAHS tradition:  Grade-level breakfast gatherings.</vt:lpstr>
      <vt:lpstr>PowerPoint Presentation</vt:lpstr>
      <vt:lpstr>We called them “The Breakfast Clubs” </vt:lpstr>
      <vt:lpstr>PowerPoint Presentation</vt:lpstr>
      <vt:lpstr>How did we make the family feel even closer?</vt:lpstr>
      <vt:lpstr>Students commented that they enjoyed the time they were allowed to connect with their classmates.  They asked if we could do it again!  A new school tradition is born!</vt:lpstr>
      <vt:lpstr>In addition to the Breakfast Clubs, we held our first of many World Cafes.</vt:lpstr>
      <vt:lpstr>The World Cafe helped teachers view the school from a student’s perspective.</vt:lpstr>
      <vt:lpstr>We enjoyed hearing our students’ voices at the World Cafe so much that we invited them to speak at one of our faculty PDs.</vt:lpstr>
      <vt:lpstr>PowerPoint Presentation</vt:lpstr>
      <vt:lpstr>The students freely spoke and their voices will continue to echo and to inform teacher planning.   As a new tradition, their thoughts and feelings will continue to inspire institutional efforts toward building a better, stronger and more reflective community. </vt:lpstr>
      <vt:lpstr>Our Legacy project conclusion</vt:lpstr>
      <vt:lpstr>Go NAHS!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lisalande@tvaic.org</cp:lastModifiedBy>
  <cp:revision>1</cp:revision>
  <dcterms:modified xsi:type="dcterms:W3CDTF">2020-04-21T20:19:04Z</dcterms:modified>
</cp:coreProperties>
</file>