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2" r:id="rId1"/>
    <p:sldMasterId id="2147483653" r:id="rId2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68" r:id="rId5"/>
    <p:sldId id="266" r:id="rId6"/>
    <p:sldId id="267" r:id="rId7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5"/>
    <p:restoredTop sz="93041"/>
  </p:normalViewPr>
  <p:slideViewPr>
    <p:cSldViewPr snapToGrid="0">
      <p:cViewPr varScale="1">
        <p:scale>
          <a:sx n="59" d="100"/>
          <a:sy n="59" d="100"/>
        </p:scale>
        <p:origin x="10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1C427-0ACB-D048-AEDB-EFFFF5902389}" type="datetimeFigureOut">
              <a:rPr lang="en-US" smtClean="0"/>
              <a:t>5/5/20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6600C-4ED7-7147-9024-11D5EA5989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241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1925" y="0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2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325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31262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1925" y="8831262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sldNum="0" hdr="0" ftr="0" dt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 txBox="1"/>
          <p:nvPr/>
        </p:nvSpPr>
        <p:spPr>
          <a:xfrm>
            <a:off x="3971925" y="8831262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/>
          </a:p>
        </p:txBody>
      </p:sp>
      <p:sp>
        <p:nvSpPr>
          <p:cNvPr id="61" name="Google Shape;6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2" name="Google Shape;62;p1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325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 txBox="1"/>
          <p:nvPr/>
        </p:nvSpPr>
        <p:spPr>
          <a:xfrm>
            <a:off x="3971925" y="8831262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/>
          </a:p>
        </p:txBody>
      </p:sp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1" name="Google Shape;71;p2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325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 txBox="1"/>
          <p:nvPr/>
        </p:nvSpPr>
        <p:spPr>
          <a:xfrm>
            <a:off x="3971925" y="8831262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/>
          </a:p>
        </p:txBody>
      </p:sp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1" name="Google Shape;71;p2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325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  <p:extLst>
      <p:ext uri="{BB962C8B-B14F-4D97-AF65-F5344CB8AC3E}">
        <p14:creationId xmlns:p14="http://schemas.microsoft.com/office/powerpoint/2010/main" val="57214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 txBox="1"/>
          <p:nvPr/>
        </p:nvSpPr>
        <p:spPr>
          <a:xfrm>
            <a:off x="3971925" y="8831262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/>
          </a:p>
        </p:txBody>
      </p:sp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1" name="Google Shape;71;p2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325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  <p:extLst>
      <p:ext uri="{BB962C8B-B14F-4D97-AF65-F5344CB8AC3E}">
        <p14:creationId xmlns:p14="http://schemas.microsoft.com/office/powerpoint/2010/main" val="12843974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 txBox="1"/>
          <p:nvPr/>
        </p:nvSpPr>
        <p:spPr>
          <a:xfrm>
            <a:off x="3971925" y="8831262"/>
            <a:ext cx="303847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/>
          </a:p>
        </p:txBody>
      </p:sp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1" name="Google Shape;71;p2:notes"/>
          <p:cNvSpPr txBox="1">
            <a:spLocks noGrp="1"/>
          </p:cNvSpPr>
          <p:nvPr>
            <p:ph type="body" idx="1"/>
          </p:nvPr>
        </p:nvSpPr>
        <p:spPr>
          <a:xfrm>
            <a:off x="935037" y="4416425"/>
            <a:ext cx="5140325" cy="418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/>
          </a:p>
        </p:txBody>
      </p:sp>
    </p:spTree>
    <p:extLst>
      <p:ext uri="{BB962C8B-B14F-4D97-AF65-F5344CB8AC3E}">
        <p14:creationId xmlns:p14="http://schemas.microsoft.com/office/powerpoint/2010/main" val="457497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dk1">
                <a:alpha val="99607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2436813" y="3886200"/>
            <a:ext cx="4267200" cy="2057400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dk1">
                <a:alpha val="99607"/>
              </a:scheme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rgbClr val="FF6666"/>
              </a:buClr>
              <a:buSzPts val="2100"/>
              <a:buFont typeface="Arial"/>
              <a:buChar char="●"/>
              <a:defRPr sz="28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rgbClr val="66CCFF"/>
              </a:buClr>
              <a:buSzPts val="1800"/>
              <a:buFont typeface="Arial"/>
              <a:buChar char="●"/>
              <a:defRPr sz="24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rgbClr val="80FF00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85800" y="1371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dk1">
                <a:alpha val="99607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685800" y="2590800"/>
            <a:ext cx="7772400" cy="3505200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dk1">
                <a:alpha val="99607"/>
              </a:scheme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Arial"/>
              <a:buChar char="●"/>
              <a:defRPr sz="32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914400" marR="0" lvl="1" indent="-361950" algn="l" rtl="0">
              <a:spcBef>
                <a:spcPts val="0"/>
              </a:spcBef>
              <a:spcAft>
                <a:spcPts val="0"/>
              </a:spcAft>
              <a:buClr>
                <a:srgbClr val="FF6666"/>
              </a:buClr>
              <a:buSzPts val="2100"/>
              <a:buFont typeface="Arial"/>
              <a:buChar char="●"/>
              <a:defRPr sz="28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371600" marR="0" lvl="2" indent="-342900" algn="l" rtl="0">
              <a:spcBef>
                <a:spcPts val="0"/>
              </a:spcBef>
              <a:spcAft>
                <a:spcPts val="0"/>
              </a:spcAft>
              <a:buClr>
                <a:srgbClr val="66CCFF"/>
              </a:buClr>
              <a:buSzPts val="1800"/>
              <a:buFont typeface="Arial"/>
              <a:buChar char="●"/>
              <a:defRPr sz="24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828800" marR="0" lvl="3" indent="-323850" algn="l" rtl="0">
              <a:spcBef>
                <a:spcPts val="0"/>
              </a:spcBef>
              <a:spcAft>
                <a:spcPts val="0"/>
              </a:spcAft>
              <a:buClr>
                <a:srgbClr val="80FF00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286000" marR="0" lvl="4" indent="-323850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743200" marR="0" lvl="5" indent="-323850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23850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23850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23850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85800" y="1371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dk1">
                <a:alpha val="99607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85800" y="2590800"/>
            <a:ext cx="7772400" cy="3505200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dk1">
                <a:alpha val="99607"/>
              </a:scheme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Arial"/>
              <a:buChar char="●"/>
              <a:defRPr sz="32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914400" marR="0" lvl="1" indent="-361950" algn="l" rtl="0">
              <a:spcBef>
                <a:spcPts val="0"/>
              </a:spcBef>
              <a:spcAft>
                <a:spcPts val="0"/>
              </a:spcAft>
              <a:buClr>
                <a:srgbClr val="FF6666"/>
              </a:buClr>
              <a:buSzPts val="2100"/>
              <a:buFont typeface="Arial"/>
              <a:buChar char="●"/>
              <a:defRPr sz="28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371600" marR="0" lvl="2" indent="-342900" algn="l" rtl="0">
              <a:spcBef>
                <a:spcPts val="0"/>
              </a:spcBef>
              <a:spcAft>
                <a:spcPts val="0"/>
              </a:spcAft>
              <a:buClr>
                <a:srgbClr val="66CCFF"/>
              </a:buClr>
              <a:buSzPts val="1800"/>
              <a:buFont typeface="Arial"/>
              <a:buChar char="●"/>
              <a:defRPr sz="24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828800" marR="0" lvl="3" indent="-323850" algn="l" rtl="0">
              <a:spcBef>
                <a:spcPts val="0"/>
              </a:spcBef>
              <a:spcAft>
                <a:spcPts val="0"/>
              </a:spcAft>
              <a:buClr>
                <a:srgbClr val="80FF00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286000" marR="0" lvl="4" indent="-323850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743200" marR="0" lvl="5" indent="-323850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23850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23850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23850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85800" y="1371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dk1">
                <a:alpha val="99607"/>
              </a:scheme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0" i="0" u="none" strike="noStrike" cap="none">
                <a:solidFill>
                  <a:schemeClr val="lt2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85800" y="2590800"/>
            <a:ext cx="7772400" cy="3505200"/>
          </a:xfrm>
          <a:prstGeom prst="rect">
            <a:avLst/>
          </a:prstGeom>
          <a:noFill/>
          <a:ln>
            <a:noFill/>
          </a:ln>
          <a:effectLst>
            <a:outerShdw blurRad="63500" dist="35921" dir="2700000">
              <a:schemeClr val="dk1">
                <a:alpha val="99607"/>
              </a:scheme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Arial"/>
              <a:buChar char="●"/>
              <a:defRPr sz="32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914400" marR="0" lvl="1" indent="-361950" algn="l" rtl="0">
              <a:spcBef>
                <a:spcPts val="0"/>
              </a:spcBef>
              <a:spcAft>
                <a:spcPts val="0"/>
              </a:spcAft>
              <a:buClr>
                <a:srgbClr val="FF6666"/>
              </a:buClr>
              <a:buSzPts val="2100"/>
              <a:buFont typeface="Arial"/>
              <a:buChar char="●"/>
              <a:defRPr sz="28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1371600" marR="0" lvl="2" indent="-342900" algn="l" rtl="0">
              <a:spcBef>
                <a:spcPts val="0"/>
              </a:spcBef>
              <a:spcAft>
                <a:spcPts val="0"/>
              </a:spcAft>
              <a:buClr>
                <a:srgbClr val="66CCFF"/>
              </a:buClr>
              <a:buSzPts val="1800"/>
              <a:buFont typeface="Arial"/>
              <a:buChar char="●"/>
              <a:defRPr sz="24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1828800" marR="0" lvl="3" indent="-323850" algn="l" rtl="0">
              <a:spcBef>
                <a:spcPts val="0"/>
              </a:spcBef>
              <a:spcAft>
                <a:spcPts val="0"/>
              </a:spcAft>
              <a:buClr>
                <a:srgbClr val="80FF00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2286000" marR="0" lvl="4" indent="-323850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2743200" marR="0" lvl="5" indent="-323850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3200400" marR="0" lvl="6" indent="-323850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3657600" marR="0" lvl="7" indent="-323850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4114800" marR="0" lvl="8" indent="-323850" algn="l" rtl="0">
              <a:spcBef>
                <a:spcPts val="0"/>
              </a:spcBef>
              <a:spcAft>
                <a:spcPts val="0"/>
              </a:spcAft>
              <a:buClr>
                <a:srgbClr val="FFCC66"/>
              </a:buClr>
              <a:buSzPts val="1500"/>
              <a:buFont typeface="Arial"/>
              <a:buChar char="●"/>
              <a:defRPr sz="2000" b="0" i="0" u="none" strike="noStrike" cap="none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4008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7772400" y="6400800"/>
            <a:ext cx="12192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mic Sans MS"/>
              <a:buNone/>
              <a:defRPr sz="1400" b="0" i="0" u="none" strike="noStrike" cap="non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 txBox="1">
            <a:spLocks noGrp="1"/>
          </p:cNvSpPr>
          <p:nvPr>
            <p:ph type="ctrTitle"/>
          </p:nvPr>
        </p:nvSpPr>
        <p:spPr>
          <a:xfrm>
            <a:off x="0" y="1752600"/>
            <a:ext cx="9144000" cy="16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Comic Sans MS"/>
              <a:buNone/>
            </a:pPr>
            <a:r>
              <a:rPr lang="en-US" sz="4400" i="0" u="none" strike="noStrike" cap="none" dirty="0">
                <a:solidFill>
                  <a:schemeClr val="lt2"/>
                </a:solidFill>
                <a:latin typeface="Cabin Sketch"/>
                <a:ea typeface="Cabin Sketch"/>
                <a:cs typeface="Cabin Sketch"/>
                <a:sym typeface="Cabin Sketch"/>
              </a:rPr>
              <a:t>Mount Gleason Middle School</a:t>
            </a:r>
            <a:endParaRPr dirty="0">
              <a:latin typeface="Cabin Sketch"/>
              <a:ea typeface="Cabin Sketch"/>
              <a:cs typeface="Cabin Sketch"/>
              <a:sym typeface="Cabin Sketch"/>
            </a:endParaRPr>
          </a:p>
        </p:txBody>
      </p:sp>
      <p:sp>
        <p:nvSpPr>
          <p:cNvPr id="65" name="Google Shape;65;p9"/>
          <p:cNvSpPr txBox="1">
            <a:spLocks noGrp="1"/>
          </p:cNvSpPr>
          <p:nvPr>
            <p:ph type="subTitle" idx="1"/>
          </p:nvPr>
        </p:nvSpPr>
        <p:spPr>
          <a:xfrm>
            <a:off x="2555580" y="4197671"/>
            <a:ext cx="4267200" cy="1507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Architects Daughter"/>
                <a:ea typeface="Architects Daughter"/>
                <a:cs typeface="Architects Daughter"/>
                <a:sym typeface="Architects Daughter"/>
              </a:rPr>
              <a:t>Quaglia Aspirations Team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None/>
            </a:pPr>
            <a:r>
              <a:rPr lang="en-US" dirty="0">
                <a:latin typeface="Architects Daughter"/>
                <a:ea typeface="Architects Daughter"/>
                <a:cs typeface="Architects Daughter"/>
                <a:sym typeface="Architects Daughter"/>
              </a:rPr>
              <a:t>Legacy Project Updates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None/>
            </a:pPr>
            <a:r>
              <a:rPr lang="en-US" dirty="0">
                <a:latin typeface="Architects Daughter"/>
                <a:ea typeface="Architects Daughter"/>
                <a:cs typeface="Architects Daughter"/>
                <a:sym typeface="Architects Daughter"/>
              </a:rPr>
              <a:t>April 29, 2020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None/>
            </a:pPr>
            <a:endParaRPr dirty="0">
              <a:latin typeface="Architects Daughter"/>
              <a:ea typeface="Architects Daughter"/>
              <a:cs typeface="Architects Daughter"/>
              <a:sym typeface="Architects Daughter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None/>
            </a:pPr>
            <a:endParaRPr sz="2800" i="0" u="none" strike="noStrike" cap="none" dirty="0">
              <a:solidFill>
                <a:schemeClr val="lt1"/>
              </a:solidFill>
              <a:latin typeface="Permanent Marker"/>
              <a:ea typeface="Permanent Marker"/>
              <a:cs typeface="Permanent Marker"/>
              <a:sym typeface="Permanent Marker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100"/>
              <a:buFont typeface="Arial"/>
              <a:buNone/>
            </a:pPr>
            <a:endParaRPr sz="2800" b="0" i="0" u="none" strike="noStrike" cap="none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1</a:t>
            </a:fld>
            <a:endParaRPr lang="uk-UA"/>
          </a:p>
        </p:txBody>
      </p:sp>
      <p:sp>
        <p:nvSpPr>
          <p:cNvPr id="4" name="Rectangle 3"/>
          <p:cNvSpPr/>
          <p:nvPr/>
        </p:nvSpPr>
        <p:spPr>
          <a:xfrm>
            <a:off x="4454820" y="327511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dirty="0"/>
              <a:t> 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3812" y="2965847"/>
            <a:ext cx="2196376" cy="123408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title"/>
          </p:nvPr>
        </p:nvSpPr>
        <p:spPr>
          <a:xfrm>
            <a:off x="763292" y="1588577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chemeClr val="lt2"/>
              </a:buClr>
              <a:buSzPts val="4000"/>
            </a:pPr>
            <a:r>
              <a:rPr lang="en-US" sz="4000" i="0" u="none" strike="noStrike" cap="none" dirty="0">
                <a:solidFill>
                  <a:schemeClr val="lt2"/>
                </a:solidFill>
                <a:latin typeface="Cabin Sketch"/>
                <a:ea typeface="Cabin Sketch"/>
                <a:cs typeface="Cabin Sketch"/>
                <a:sym typeface="Cabin Sketch"/>
              </a:rPr>
              <a:t>Our </a:t>
            </a:r>
            <a:r>
              <a:rPr lang="en-US" dirty="0">
                <a:latin typeface="Cabin Sketch"/>
                <a:ea typeface="Cabin Sketch"/>
                <a:cs typeface="Cabin Sketch"/>
                <a:sym typeface="Cabin Sketch"/>
              </a:rPr>
              <a:t>Legacy Project: </a:t>
            </a:r>
            <a:br>
              <a:rPr lang="en-US" dirty="0">
                <a:latin typeface="Cabin Sketch"/>
                <a:ea typeface="Cabin Sketch"/>
                <a:cs typeface="Cabin Sketch"/>
                <a:sym typeface="Cabin Sketch"/>
              </a:rPr>
            </a:br>
            <a:r>
              <a:rPr lang="en-US" dirty="0">
                <a:latin typeface="Cabin Sketch"/>
                <a:ea typeface="Cabin Sketch"/>
                <a:cs typeface="Cabin Sketch"/>
                <a:sym typeface="Cabin Sketch"/>
              </a:rPr>
              <a:t>Galloping Gatherings </a:t>
            </a:r>
            <a:endParaRPr dirty="0">
              <a:latin typeface="Cabin Sketch"/>
              <a:ea typeface="Cabin Sketch"/>
              <a:cs typeface="Cabin Sketch"/>
              <a:sym typeface="Cabin Sketch"/>
            </a:endParaRPr>
          </a:p>
        </p:txBody>
      </p:sp>
      <p:sp>
        <p:nvSpPr>
          <p:cNvPr id="74" name="Google Shape;74;p10"/>
          <p:cNvSpPr txBox="1">
            <a:spLocks noGrp="1"/>
          </p:cNvSpPr>
          <p:nvPr>
            <p:ph type="body" idx="1"/>
          </p:nvPr>
        </p:nvSpPr>
        <p:spPr>
          <a:xfrm>
            <a:off x="906974" y="2590800"/>
            <a:ext cx="8084625" cy="35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90500" algn="l" rtl="0"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Arial"/>
              <a:buNone/>
            </a:pPr>
            <a:endParaRPr lang="en-US" sz="3200" b="0" i="0" u="none" strike="noStrike" cap="none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342900" lvl="0" indent="-342900">
              <a:buFont typeface="Calibri"/>
              <a:buChar char="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Creating an opportunity for students to engage and share their voice with their  peers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2</a:t>
            </a:fld>
            <a:endParaRPr lang="uk-UA"/>
          </a:p>
        </p:txBody>
      </p:sp>
      <p:pic>
        <p:nvPicPr>
          <p:cNvPr id="8" name="Picture 7" descr="F:\LOGOS\Mt. Gleason M.S. Logos - New\Mt. Gleason Logo - White Background (2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472" y="4343400"/>
            <a:ext cx="3254644" cy="12670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title"/>
          </p:nvPr>
        </p:nvSpPr>
        <p:spPr>
          <a:xfrm>
            <a:off x="685800" y="1371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lang="en-US" sz="4000" i="0" u="none" strike="noStrike" cap="none" dirty="0">
                <a:solidFill>
                  <a:schemeClr val="lt2"/>
                </a:solidFill>
                <a:latin typeface="Cabin Sketch"/>
                <a:ea typeface="Cabin Sketch"/>
                <a:cs typeface="Cabin Sketch"/>
                <a:sym typeface="Cabin Sketch"/>
              </a:rPr>
              <a:t>Galloping Gatherings Successes</a:t>
            </a:r>
            <a:endParaRPr dirty="0">
              <a:latin typeface="Cabin Sketch"/>
              <a:ea typeface="Cabin Sketch"/>
              <a:cs typeface="Cabin Sketch"/>
              <a:sym typeface="Cabin Sketch"/>
            </a:endParaRPr>
          </a:p>
        </p:txBody>
      </p:sp>
      <p:sp>
        <p:nvSpPr>
          <p:cNvPr id="74" name="Google Shape;74;p10"/>
          <p:cNvSpPr txBox="1">
            <a:spLocks noGrp="1"/>
          </p:cNvSpPr>
          <p:nvPr>
            <p:ph type="body" idx="1"/>
          </p:nvPr>
        </p:nvSpPr>
        <p:spPr>
          <a:xfrm>
            <a:off x="906974" y="2590800"/>
            <a:ext cx="8084625" cy="35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Calibri"/>
              <a:buChar char="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Students: 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r>
              <a:rPr lang="en-US" sz="3200" i="0" u="none" strike="noStrike" cap="none" baseline="30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Graders &amp; 8</a:t>
            </a:r>
            <a:r>
              <a:rPr lang="en-US" sz="3200" i="0" u="none" strike="noStrike" cap="none" baseline="30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320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Graders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Calibri"/>
              <a:buChar char="➢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Built a sense of trust 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Calibri"/>
              <a:buChar char="➢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Gained inspiration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indent="-342900">
              <a:buFont typeface="Calibri"/>
              <a:buChar char="➢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Created connections </a:t>
            </a:r>
          </a:p>
          <a:p>
            <a:pPr marL="342900" indent="-342900">
              <a:buFont typeface="Calibri"/>
              <a:buChar char="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Established communication with 8</a:t>
            </a:r>
            <a:r>
              <a:rPr lang="en-US" baseline="30000" dirty="0"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Graders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Calibri"/>
              <a:buChar char="➢"/>
            </a:pPr>
            <a:r>
              <a:rPr lang="en-US" sz="320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Promoted Homeroom participation</a:t>
            </a:r>
          </a:p>
          <a:p>
            <a:pPr marL="342900" marR="0" lvl="0" indent="-190500" algn="l" rtl="0"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Arial"/>
              <a:buNone/>
            </a:pPr>
            <a:endParaRPr sz="3200" b="0" i="0" u="none" strike="noStrike" cap="none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3</a:t>
            </a:fld>
            <a:endParaRPr lang="uk-UA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795" y="3146156"/>
            <a:ext cx="1525452" cy="1317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872713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title"/>
          </p:nvPr>
        </p:nvSpPr>
        <p:spPr>
          <a:xfrm>
            <a:off x="685800" y="1371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Clr>
                <a:schemeClr val="lt2"/>
              </a:buClr>
              <a:buSzPts val="4000"/>
            </a:pPr>
            <a:r>
              <a:rPr lang="en-US" dirty="0">
                <a:latin typeface="Cabin Sketch"/>
                <a:ea typeface="Cabin Sketch"/>
                <a:cs typeface="Cabin Sketch"/>
                <a:sym typeface="Cabin Sketch"/>
              </a:rPr>
              <a:t>Galloping Gatherings Successes</a:t>
            </a:r>
            <a:endParaRPr dirty="0">
              <a:latin typeface="Cabin Sketch"/>
              <a:ea typeface="Cabin Sketch"/>
              <a:cs typeface="Cabin Sketch"/>
              <a:sym typeface="Cabin Sketch"/>
            </a:endParaRPr>
          </a:p>
        </p:txBody>
      </p:sp>
      <p:sp>
        <p:nvSpPr>
          <p:cNvPr id="74" name="Google Shape;74;p10"/>
          <p:cNvSpPr txBox="1">
            <a:spLocks noGrp="1"/>
          </p:cNvSpPr>
          <p:nvPr>
            <p:ph type="body" idx="1"/>
          </p:nvPr>
        </p:nvSpPr>
        <p:spPr>
          <a:xfrm>
            <a:off x="906900" y="2514600"/>
            <a:ext cx="7551300" cy="35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Calibri"/>
              <a:buChar char="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Laid groundwork to move forward with school spirit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Calibri"/>
              <a:buChar char="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Gave students an opportunity to share their voice with a peer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Calibri"/>
              <a:buChar char="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Allowed 8</a:t>
            </a:r>
            <a:r>
              <a:rPr lang="en-US" baseline="30000" dirty="0"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Graders to communicate student needs to Homeroom teachers</a:t>
            </a:r>
            <a:endParaRPr dirty="0"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190500" algn="l" rtl="0"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Arial"/>
              <a:buNone/>
            </a:pPr>
            <a:endParaRPr sz="3200" b="0" i="0" u="none" strike="noStrike" cap="none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455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0"/>
          <p:cNvSpPr txBox="1">
            <a:spLocks noGrp="1"/>
          </p:cNvSpPr>
          <p:nvPr>
            <p:ph type="title"/>
          </p:nvPr>
        </p:nvSpPr>
        <p:spPr>
          <a:xfrm>
            <a:off x="685800" y="1371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Comic Sans MS"/>
              <a:buNone/>
            </a:pPr>
            <a:r>
              <a:rPr lang="en-US" sz="4000" i="0" u="none" strike="noStrike" cap="none" dirty="0">
                <a:solidFill>
                  <a:schemeClr val="lt2"/>
                </a:solidFill>
                <a:latin typeface="Cabin Sketch"/>
                <a:ea typeface="Cabin Sketch"/>
                <a:cs typeface="Cabin Sketch"/>
                <a:sym typeface="Cabin Sketch"/>
              </a:rPr>
              <a:t>Future Goals </a:t>
            </a:r>
            <a:endParaRPr dirty="0">
              <a:latin typeface="Cabin Sketch"/>
              <a:ea typeface="Cabin Sketch"/>
              <a:cs typeface="Cabin Sketch"/>
              <a:sym typeface="Cabin Sketch"/>
            </a:endParaRPr>
          </a:p>
        </p:txBody>
      </p:sp>
      <p:sp>
        <p:nvSpPr>
          <p:cNvPr id="74" name="Google Shape;74;p10"/>
          <p:cNvSpPr txBox="1">
            <a:spLocks noGrp="1"/>
          </p:cNvSpPr>
          <p:nvPr>
            <p:ph type="body" idx="1"/>
          </p:nvPr>
        </p:nvSpPr>
        <p:spPr>
          <a:xfrm>
            <a:off x="906900" y="2338552"/>
            <a:ext cx="7551300" cy="35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Calibri"/>
              <a:buChar char="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Continue previous implementation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Calibri"/>
              <a:buChar char="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Promote to all grade levels (including 7</a:t>
            </a:r>
            <a:r>
              <a:rPr lang="en-US" baseline="30000" dirty="0"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)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Calibri"/>
              <a:buChar char="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Encourage school-wide implementation in all Homeroom classes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Calibri"/>
              <a:buChar char="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Journalism Class </a:t>
            </a:r>
            <a:r>
              <a:rPr lang="mr-IN" dirty="0">
                <a:latin typeface="Calibri"/>
                <a:ea typeface="Calibri"/>
                <a:cs typeface="Calibri"/>
                <a:sym typeface="Calibri"/>
              </a:rPr>
              <a:t>–</a:t>
            </a: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 interview &amp; highlight MGMS staff members</a:t>
            </a:r>
          </a:p>
          <a:p>
            <a:pPr marL="342900" marR="0" lvl="0" indent="-190500" algn="l" rtl="0">
              <a:spcBef>
                <a:spcPts val="0"/>
              </a:spcBef>
              <a:spcAft>
                <a:spcPts val="0"/>
              </a:spcAft>
              <a:buClr>
                <a:srgbClr val="FFFF66"/>
              </a:buClr>
              <a:buSzPts val="2400"/>
              <a:buFont typeface="Arial"/>
              <a:buNone/>
            </a:pPr>
            <a:endParaRPr sz="3200" b="0" i="0" u="none" strike="noStrike" cap="none" dirty="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-UA" smtClean="0"/>
              <a:t>5</a:t>
            </a:fld>
            <a:endParaRPr lang="uk-UA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0555" y="1307915"/>
            <a:ext cx="1483689" cy="147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38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Chalkboard">
  <a:themeElements>
    <a:clrScheme name="Chalkboard 1">
      <a:dk1>
        <a:srgbClr val="808080"/>
      </a:dk1>
      <a:lt1>
        <a:srgbClr val="FFFFFF"/>
      </a:lt1>
      <a:dk2>
        <a:srgbClr val="5C8564"/>
      </a:dk2>
      <a:lt2>
        <a:srgbClr val="FFFFFF"/>
      </a:lt2>
      <a:accent1>
        <a:srgbClr val="86A1BF"/>
      </a:accent1>
      <a:accent2>
        <a:srgbClr val="FF6666"/>
      </a:accent2>
      <a:accent3>
        <a:srgbClr val="B5C2B8"/>
      </a:accent3>
      <a:accent4>
        <a:srgbClr val="DADADA"/>
      </a:accent4>
      <a:accent5>
        <a:srgbClr val="C3CDDC"/>
      </a:accent5>
      <a:accent6>
        <a:srgbClr val="E75C5C"/>
      </a:accent6>
      <a:hlink>
        <a:srgbClr val="80FF00"/>
      </a:hlink>
      <a:folHlink>
        <a:srgbClr val="FFFF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halkboard">
  <a:themeElements>
    <a:clrScheme name="Chalkboard 1">
      <a:dk1>
        <a:srgbClr val="808080"/>
      </a:dk1>
      <a:lt1>
        <a:srgbClr val="FFFFFF"/>
      </a:lt1>
      <a:dk2>
        <a:srgbClr val="5C8564"/>
      </a:dk2>
      <a:lt2>
        <a:srgbClr val="FFFFFF"/>
      </a:lt2>
      <a:accent1>
        <a:srgbClr val="86A1BF"/>
      </a:accent1>
      <a:accent2>
        <a:srgbClr val="FF6666"/>
      </a:accent2>
      <a:accent3>
        <a:srgbClr val="B5C2B8"/>
      </a:accent3>
      <a:accent4>
        <a:srgbClr val="DADADA"/>
      </a:accent4>
      <a:accent5>
        <a:srgbClr val="C3CDDC"/>
      </a:accent5>
      <a:accent6>
        <a:srgbClr val="E75C5C"/>
      </a:accent6>
      <a:hlink>
        <a:srgbClr val="80FF00"/>
      </a:hlink>
      <a:folHlink>
        <a:srgbClr val="FFFF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2402</TotalTime>
  <Words>135</Words>
  <Application>Microsoft Macintosh PowerPoint</Application>
  <PresentationFormat>On-screen Show (4:3)</PresentationFormat>
  <Paragraphs>35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Architects Daughter</vt:lpstr>
      <vt:lpstr>Arial</vt:lpstr>
      <vt:lpstr>Cabin Sketch</vt:lpstr>
      <vt:lpstr>Calibri</vt:lpstr>
      <vt:lpstr>Comic Sans MS</vt:lpstr>
      <vt:lpstr>Permanent Marker</vt:lpstr>
      <vt:lpstr>1_Chalkboard</vt:lpstr>
      <vt:lpstr>2_Chalkboard</vt:lpstr>
      <vt:lpstr>Mount Gleason Middle School</vt:lpstr>
      <vt:lpstr>Our Legacy Project:  Galloping Gatherings </vt:lpstr>
      <vt:lpstr>Galloping Gatherings Successes</vt:lpstr>
      <vt:lpstr>Galloping Gatherings Successes</vt:lpstr>
      <vt:lpstr>Future Goals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Back to School Night! Mount Gleason Middle School</dc:title>
  <cp:lastModifiedBy>lisalande@tvaic.org</cp:lastModifiedBy>
  <cp:revision>20</cp:revision>
  <cp:lastPrinted>2019-09-19T02:20:43Z</cp:lastPrinted>
  <dcterms:modified xsi:type="dcterms:W3CDTF">2020-05-05T18:55:50Z</dcterms:modified>
</cp:coreProperties>
</file>