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9" autoAdjust="0"/>
    <p:restoredTop sz="94660"/>
  </p:normalViewPr>
  <p:slideViewPr>
    <p:cSldViewPr snapToGrid="0">
      <p:cViewPr varScale="1">
        <p:scale>
          <a:sx n="64" d="100"/>
          <a:sy n="64" d="100"/>
        </p:scale>
        <p:origin x="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6/16/20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6/16/20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6/16/20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6/16/20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948" y="460672"/>
            <a:ext cx="6529532" cy="2739727"/>
          </a:xfrm>
        </p:spPr>
        <p:txBody>
          <a:bodyPr/>
          <a:lstStyle/>
          <a:p>
            <a:pPr algn="ctr"/>
            <a:r>
              <a:rPr lang="en-US" sz="5400" dirty="0">
                <a:solidFill>
                  <a:schemeClr val="tx1"/>
                </a:solidFill>
              </a:rPr>
              <a:t>Chatsworth park </a:t>
            </a:r>
            <a:br>
              <a:rPr lang="en-US" sz="5400" dirty="0">
                <a:solidFill>
                  <a:schemeClr val="tx1"/>
                </a:solidFill>
              </a:rPr>
            </a:br>
            <a:r>
              <a:rPr lang="en-US" sz="5400" dirty="0">
                <a:solidFill>
                  <a:schemeClr val="tx1"/>
                </a:solidFill>
              </a:rPr>
              <a:t>urban planning </a:t>
            </a:r>
            <a:br>
              <a:rPr lang="en-US" sz="5400" dirty="0">
                <a:solidFill>
                  <a:schemeClr val="tx1"/>
                </a:solidFill>
              </a:rPr>
            </a:br>
            <a:r>
              <a:rPr lang="en-US" sz="5400" dirty="0">
                <a:solidFill>
                  <a:schemeClr val="tx1"/>
                </a:solidFill>
              </a:rPr>
              <a:t>magnet school</a:t>
            </a:r>
          </a:p>
        </p:txBody>
      </p:sp>
      <p:sp>
        <p:nvSpPr>
          <p:cNvPr id="3" name="Subtitle 2"/>
          <p:cNvSpPr>
            <a:spLocks noGrp="1"/>
          </p:cNvSpPr>
          <p:nvPr>
            <p:ph type="subTitle" idx="1"/>
          </p:nvPr>
        </p:nvSpPr>
        <p:spPr>
          <a:xfrm>
            <a:off x="3020568" y="4753033"/>
            <a:ext cx="7891272" cy="1069848"/>
          </a:xfrm>
        </p:spPr>
        <p:txBody>
          <a:bodyPr>
            <a:normAutofit/>
          </a:bodyPr>
          <a:lstStyle/>
          <a:p>
            <a:pPr algn="ctr"/>
            <a:r>
              <a:rPr lang="en-US" sz="4000" dirty="0"/>
              <a:t>PBL Projects</a:t>
            </a:r>
          </a:p>
        </p:txBody>
      </p:sp>
      <p:sp>
        <p:nvSpPr>
          <p:cNvPr id="4" name="Title 1"/>
          <p:cNvSpPr txBox="1">
            <a:spLocks/>
          </p:cNvSpPr>
          <p:nvPr/>
        </p:nvSpPr>
        <p:spPr>
          <a:xfrm>
            <a:off x="4413596" y="3303270"/>
            <a:ext cx="4467514" cy="117729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2"/>
                  <a:srcRect/>
                  <a:tile tx="6350" ty="-127000" sx="65000" sy="64000" flip="none" algn="tl"/>
                </a:blipFill>
                <a:latin typeface="+mj-lt"/>
                <a:ea typeface="+mj-ea"/>
                <a:cs typeface="+mj-cs"/>
              </a:defRPr>
            </a:lvl1pPr>
          </a:lstStyle>
          <a:p>
            <a:pPr algn="ctr"/>
            <a:r>
              <a:rPr lang="en-US" sz="5400" dirty="0">
                <a:solidFill>
                  <a:srgbClr val="C00000"/>
                </a:solidFill>
              </a:rPr>
              <a:t>Legacy project</a:t>
            </a:r>
            <a:r>
              <a:rPr lang="en-US" sz="5400" dirty="0"/>
              <a:t>:</a:t>
            </a:r>
          </a:p>
        </p:txBody>
      </p:sp>
    </p:spTree>
    <p:extLst>
      <p:ext uri="{BB962C8B-B14F-4D97-AF65-F5344CB8AC3E}">
        <p14:creationId xmlns:p14="http://schemas.microsoft.com/office/powerpoint/2010/main" val="307902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6920" y="420624"/>
            <a:ext cx="6114288" cy="1286256"/>
          </a:xfrm>
        </p:spPr>
        <p:txBody>
          <a:bodyPr/>
          <a:lstStyle/>
          <a:p>
            <a:pPr algn="r"/>
            <a:r>
              <a:rPr lang="en-US" dirty="0"/>
              <a:t>Legacy mission</a:t>
            </a:r>
          </a:p>
        </p:txBody>
      </p:sp>
      <p:sp>
        <p:nvSpPr>
          <p:cNvPr id="3" name="Content Placeholder 2"/>
          <p:cNvSpPr>
            <a:spLocks noGrp="1"/>
          </p:cNvSpPr>
          <p:nvPr>
            <p:ph type="body" idx="1"/>
          </p:nvPr>
        </p:nvSpPr>
        <p:spPr>
          <a:xfrm>
            <a:off x="5943600" y="1905000"/>
            <a:ext cx="6007608" cy="5516880"/>
          </a:xfrm>
        </p:spPr>
        <p:txBody>
          <a:bodyPr>
            <a:noAutofit/>
          </a:bodyPr>
          <a:lstStyle/>
          <a:p>
            <a:pPr>
              <a:lnSpc>
                <a:spcPct val="100000"/>
              </a:lnSpc>
              <a:spcBef>
                <a:spcPts val="0"/>
              </a:spcBef>
            </a:pPr>
            <a:r>
              <a:rPr lang="en-US" sz="2400" dirty="0"/>
              <a:t>Our teachers solicit students’ ideas and opinions to understand students’ perspectives and experiences. The students’ input is valued and supports the learning process within PBL as well as the learning environment. Our Students actively listen to their peers, and they respect and value different opinions and viewpoints. Teachers foster an environment where students learn from each other’s voice and aspirations.  </a:t>
            </a:r>
          </a:p>
        </p:txBody>
      </p:sp>
      <p:pic>
        <p:nvPicPr>
          <p:cNvPr id="4" name="Picture 3"/>
          <p:cNvPicPr>
            <a:picLocks noChangeAspect="1"/>
          </p:cNvPicPr>
          <p:nvPr/>
        </p:nvPicPr>
        <p:blipFill>
          <a:blip r:embed="rId2"/>
          <a:stretch>
            <a:fillRect/>
          </a:stretch>
        </p:blipFill>
        <p:spPr>
          <a:xfrm>
            <a:off x="213361" y="664378"/>
            <a:ext cx="5379719" cy="5309701"/>
          </a:xfrm>
          <a:prstGeom prst="rect">
            <a:avLst/>
          </a:prstGeom>
        </p:spPr>
      </p:pic>
    </p:spTree>
    <p:extLst>
      <p:ext uri="{BB962C8B-B14F-4D97-AF65-F5344CB8AC3E}">
        <p14:creationId xmlns:p14="http://schemas.microsoft.com/office/powerpoint/2010/main" val="90280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7746" y="496255"/>
            <a:ext cx="6092952" cy="1237026"/>
          </a:xfrm>
        </p:spPr>
        <p:txBody>
          <a:bodyPr>
            <a:normAutofit/>
          </a:bodyPr>
          <a:lstStyle/>
          <a:p>
            <a:r>
              <a:rPr lang="en-US" sz="7200" dirty="0"/>
              <a:t>School of action </a:t>
            </a:r>
          </a:p>
        </p:txBody>
      </p:sp>
      <p:sp>
        <p:nvSpPr>
          <p:cNvPr id="3" name="Content Placeholder 2"/>
          <p:cNvSpPr>
            <a:spLocks noGrp="1"/>
          </p:cNvSpPr>
          <p:nvPr>
            <p:ph type="body" idx="1"/>
          </p:nvPr>
        </p:nvSpPr>
        <p:spPr>
          <a:xfrm>
            <a:off x="1236134" y="5653166"/>
            <a:ext cx="9602554" cy="1066800"/>
          </a:xfrm>
        </p:spPr>
        <p:txBody>
          <a:bodyPr>
            <a:noAutofit/>
          </a:bodyPr>
          <a:lstStyle/>
          <a:p>
            <a:pPr marL="0" indent="0" algn="ctr">
              <a:buNone/>
            </a:pPr>
            <a:r>
              <a:rPr lang="en-US" sz="5400" dirty="0"/>
              <a:t>- Where every voice matters -</a:t>
            </a:r>
          </a:p>
        </p:txBody>
      </p:sp>
      <p:pic>
        <p:nvPicPr>
          <p:cNvPr id="4" name="Picture 3"/>
          <p:cNvPicPr>
            <a:picLocks noChangeAspect="1"/>
          </p:cNvPicPr>
          <p:nvPr/>
        </p:nvPicPr>
        <p:blipFill>
          <a:blip r:embed="rId2"/>
          <a:stretch>
            <a:fillRect/>
          </a:stretch>
        </p:blipFill>
        <p:spPr>
          <a:xfrm>
            <a:off x="4781550" y="1986434"/>
            <a:ext cx="7185660" cy="3337136"/>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482" y="1999076"/>
            <a:ext cx="4474068" cy="3337136"/>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9580"/>
            <a:ext cx="5717746" cy="1018430"/>
          </a:xfrm>
          <a:prstGeom prst="rect">
            <a:avLst/>
          </a:prstGeom>
        </p:spPr>
      </p:pic>
    </p:spTree>
    <p:extLst>
      <p:ext uri="{BB962C8B-B14F-4D97-AF65-F5344CB8AC3E}">
        <p14:creationId xmlns:p14="http://schemas.microsoft.com/office/powerpoint/2010/main" val="357380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96" y="480060"/>
            <a:ext cx="10451592" cy="1106424"/>
          </a:xfrm>
        </p:spPr>
        <p:txBody>
          <a:bodyPr>
            <a:noAutofit/>
          </a:bodyPr>
          <a:lstStyle/>
          <a:p>
            <a:r>
              <a:rPr lang="en-US" sz="6000" dirty="0"/>
              <a:t>Awareness paves the path</a:t>
            </a:r>
            <a:br>
              <a:rPr lang="en-US" sz="6000" dirty="0"/>
            </a:br>
            <a:r>
              <a:rPr lang="en-US" sz="6000" dirty="0"/>
              <a:t>for future aspirations    </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rot="21259038">
            <a:off x="-51436" y="1870988"/>
            <a:ext cx="8296275" cy="6298136"/>
          </a:xfrm>
          <a:prstGeom prst="rect">
            <a:avLst/>
          </a:prstGeom>
        </p:spPr>
      </p:pic>
      <p:sp>
        <p:nvSpPr>
          <p:cNvPr id="6" name="TextBox 5"/>
          <p:cNvSpPr txBox="1"/>
          <p:nvPr/>
        </p:nvSpPr>
        <p:spPr>
          <a:xfrm>
            <a:off x="5343492" y="2362200"/>
            <a:ext cx="6558948" cy="3970318"/>
          </a:xfrm>
          <a:prstGeom prst="rect">
            <a:avLst/>
          </a:prstGeom>
          <a:solidFill>
            <a:srgbClr val="92D050"/>
          </a:solidFill>
        </p:spPr>
        <p:txBody>
          <a:bodyPr wrap="square" rtlCol="0">
            <a:spAutoFit/>
          </a:bodyPr>
          <a:lstStyle/>
          <a:p>
            <a:r>
              <a:rPr lang="en-US" sz="2800" dirty="0"/>
              <a:t>School voice truly takes off when teachers and students engage in meaningful dialogue about genuine issues. When students and staff are invited to participate as leaders in the decision-making process, and when they see that their voices are heard and impactful, a collaborative community of learners is formed.</a:t>
            </a:r>
          </a:p>
        </p:txBody>
      </p:sp>
    </p:spTree>
    <p:extLst>
      <p:ext uri="{BB962C8B-B14F-4D97-AF65-F5344CB8AC3E}">
        <p14:creationId xmlns:p14="http://schemas.microsoft.com/office/powerpoint/2010/main" val="233455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171" y="-1"/>
            <a:ext cx="6903770" cy="2442410"/>
          </a:xfrm>
        </p:spPr>
        <p:txBody>
          <a:bodyPr>
            <a:normAutofit/>
          </a:bodyPr>
          <a:lstStyle/>
          <a:p>
            <a:r>
              <a:rPr lang="en-US" sz="6000" dirty="0"/>
              <a:t>Student Voice within project </a:t>
            </a:r>
            <a:r>
              <a:rPr lang="en-US" sz="6000" dirty="0" err="1"/>
              <a:t>baseD</a:t>
            </a:r>
            <a:r>
              <a:rPr lang="en-US" sz="6000" dirty="0"/>
              <a:t> Learning </a:t>
            </a:r>
          </a:p>
        </p:txBody>
      </p:sp>
      <p:sp>
        <p:nvSpPr>
          <p:cNvPr id="3" name="Text Placeholder 2"/>
          <p:cNvSpPr>
            <a:spLocks noGrp="1"/>
          </p:cNvSpPr>
          <p:nvPr>
            <p:ph type="body" idx="1"/>
          </p:nvPr>
        </p:nvSpPr>
        <p:spPr>
          <a:xfrm>
            <a:off x="5189170" y="2213809"/>
            <a:ext cx="7002830" cy="4235116"/>
          </a:xfrm>
        </p:spPr>
        <p:txBody>
          <a:bodyPr>
            <a:normAutofit/>
          </a:bodyPr>
          <a:lstStyle/>
          <a:p>
            <a:pPr marL="457200" indent="-457200">
              <a:buFont typeface="Arial" panose="020B0604020202020204" pitchFamily="34" charset="0"/>
              <a:buChar char="•"/>
            </a:pPr>
            <a:r>
              <a:rPr lang="en-US" sz="2800" dirty="0"/>
              <a:t>Lift up under-engaged voices. </a:t>
            </a:r>
          </a:p>
          <a:p>
            <a:pPr marL="457200" indent="-457200">
              <a:buFont typeface="Arial" panose="020B0604020202020204" pitchFamily="34" charset="0"/>
              <a:buChar char="•"/>
            </a:pPr>
            <a:r>
              <a:rPr lang="en-US" sz="2800" dirty="0"/>
              <a:t>Give students more discussion time to explore and develop their ideas. </a:t>
            </a:r>
          </a:p>
          <a:p>
            <a:pPr marL="457200" indent="-457200">
              <a:buFont typeface="Arial" panose="020B0604020202020204" pitchFamily="34" charset="0"/>
              <a:buChar char="•"/>
            </a:pPr>
            <a:r>
              <a:rPr lang="en-US" sz="2800" dirty="0"/>
              <a:t>Allow for creative expression. </a:t>
            </a:r>
          </a:p>
          <a:p>
            <a:pPr marL="457200" indent="-457200">
              <a:buFont typeface="Arial" panose="020B0604020202020204" pitchFamily="34" charset="0"/>
              <a:buChar char="•"/>
            </a:pPr>
            <a:r>
              <a:rPr lang="en-US" sz="2800" dirty="0"/>
              <a:t>Make lessons personally relevant. </a:t>
            </a:r>
          </a:p>
          <a:p>
            <a:pPr marL="457200" indent="-457200">
              <a:buFont typeface="Arial" panose="020B0604020202020204" pitchFamily="34" charset="0"/>
              <a:buChar char="•"/>
            </a:pPr>
            <a:r>
              <a:rPr lang="en-US" sz="2800" dirty="0"/>
              <a:t>Reward risks and recognize those who speak up. </a:t>
            </a:r>
          </a:p>
          <a:p>
            <a:pPr marL="457200" indent="-457200">
              <a:buFont typeface="Arial" panose="020B0604020202020204" pitchFamily="34" charset="0"/>
              <a:buChar char="•"/>
            </a:pPr>
            <a:r>
              <a:rPr lang="en-US" sz="2800" dirty="0"/>
              <a:t>Encourage debate. </a:t>
            </a:r>
          </a:p>
          <a:p>
            <a:endParaRPr lang="en-US" dirty="0"/>
          </a:p>
        </p:txBody>
      </p:sp>
      <p:sp>
        <p:nvSpPr>
          <p:cNvPr id="4" name="Text Placeholder 2"/>
          <p:cNvSpPr txBox="1">
            <a:spLocks/>
          </p:cNvSpPr>
          <p:nvPr/>
        </p:nvSpPr>
        <p:spPr>
          <a:xfrm>
            <a:off x="-1" y="-1"/>
            <a:ext cx="4944979" cy="6858001"/>
          </a:xfrm>
          <a:prstGeom prst="rect">
            <a:avLst/>
          </a:prstGeom>
          <a:solidFill>
            <a:srgbClr val="92D050"/>
          </a:solidFill>
        </p:spPr>
        <p:txBody>
          <a:bodyPr vert="horz" lIns="91440" tIns="45720" rIns="91440" bIns="45720" numCol="1" rtlCol="0" anchor="t">
            <a:normAutofit lnSpcReduction="100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spcBef>
                <a:spcPts val="600"/>
              </a:spcBef>
            </a:pPr>
            <a:endParaRPr lang="en-US" sz="1600" b="1" dirty="0">
              <a:solidFill>
                <a:schemeClr val="bg1"/>
              </a:solidFill>
            </a:endParaRPr>
          </a:p>
          <a:p>
            <a:pPr algn="ctr">
              <a:spcBef>
                <a:spcPts val="600"/>
              </a:spcBef>
            </a:pPr>
            <a:r>
              <a:rPr lang="en-US" sz="2600" b="1" u="sng" dirty="0">
                <a:latin typeface="+mj-lt"/>
              </a:rPr>
              <a:t>The 8 Conditions That</a:t>
            </a:r>
          </a:p>
          <a:p>
            <a:pPr algn="ctr">
              <a:spcBef>
                <a:spcPts val="600"/>
              </a:spcBef>
            </a:pPr>
            <a:r>
              <a:rPr lang="en-US" sz="2600" b="1" u="sng" dirty="0">
                <a:latin typeface="+mj-lt"/>
              </a:rPr>
              <a:t>Make a Difference  </a:t>
            </a:r>
          </a:p>
          <a:p>
            <a:pPr algn="ctr">
              <a:spcBef>
                <a:spcPts val="600"/>
              </a:spcBef>
            </a:pPr>
            <a:r>
              <a:rPr lang="en-US" sz="1800" b="1" dirty="0"/>
              <a:t>Belonging </a:t>
            </a:r>
          </a:p>
          <a:p>
            <a:pPr algn="ctr">
              <a:spcBef>
                <a:spcPts val="600"/>
              </a:spcBef>
            </a:pPr>
            <a:r>
              <a:rPr lang="en-US" sz="1600" b="1" i="1" dirty="0"/>
              <a:t>“</a:t>
            </a:r>
            <a:r>
              <a:rPr lang="en-US" sz="1600" i="1" dirty="0"/>
              <a:t>I feel important in my classroom.”</a:t>
            </a:r>
          </a:p>
          <a:p>
            <a:pPr algn="ctr">
              <a:spcBef>
                <a:spcPts val="600"/>
              </a:spcBef>
            </a:pPr>
            <a:r>
              <a:rPr lang="en-US" sz="1800" b="1" dirty="0"/>
              <a:t>Heroes</a:t>
            </a:r>
            <a:r>
              <a:rPr lang="en-US" sz="1600" b="1" dirty="0"/>
              <a:t> </a:t>
            </a:r>
          </a:p>
          <a:p>
            <a:pPr algn="ctr">
              <a:spcBef>
                <a:spcPts val="600"/>
              </a:spcBef>
            </a:pPr>
            <a:r>
              <a:rPr lang="en-US" sz="1600" b="1" i="1" dirty="0"/>
              <a:t>“</a:t>
            </a:r>
            <a:r>
              <a:rPr lang="en-US" sz="1600" i="1" dirty="0"/>
              <a:t>Teachers/facilitators respect me.” </a:t>
            </a:r>
          </a:p>
          <a:p>
            <a:pPr algn="ctr">
              <a:spcBef>
                <a:spcPts val="600"/>
              </a:spcBef>
            </a:pPr>
            <a:r>
              <a:rPr lang="en-US" sz="1800" b="1" dirty="0"/>
              <a:t>Sense of Accomplishment </a:t>
            </a:r>
          </a:p>
          <a:p>
            <a:pPr algn="ctr">
              <a:spcBef>
                <a:spcPts val="600"/>
              </a:spcBef>
            </a:pPr>
            <a:r>
              <a:rPr lang="en-US" sz="1600" b="1" i="1" dirty="0"/>
              <a:t>“</a:t>
            </a:r>
            <a:r>
              <a:rPr lang="en-US" sz="1600" i="1" dirty="0"/>
              <a:t>I give my best effort at school.”</a:t>
            </a:r>
          </a:p>
          <a:p>
            <a:pPr algn="ctr">
              <a:spcBef>
                <a:spcPts val="600"/>
              </a:spcBef>
            </a:pPr>
            <a:r>
              <a:rPr lang="en-US" sz="1800" b="1" dirty="0"/>
              <a:t>Fun &amp; Excitement </a:t>
            </a:r>
          </a:p>
          <a:p>
            <a:pPr algn="ctr">
              <a:spcBef>
                <a:spcPts val="600"/>
              </a:spcBef>
            </a:pPr>
            <a:r>
              <a:rPr lang="en-US" sz="1600" i="1" dirty="0"/>
              <a:t>“Learning can be fun.” </a:t>
            </a:r>
            <a:endParaRPr lang="en-US" sz="1600" b="1" dirty="0"/>
          </a:p>
          <a:p>
            <a:pPr algn="ctr">
              <a:spcBef>
                <a:spcPts val="600"/>
              </a:spcBef>
            </a:pPr>
            <a:r>
              <a:rPr lang="en-US" sz="1500" b="1" dirty="0"/>
              <a:t>Curiosity &amp; Creativity </a:t>
            </a:r>
          </a:p>
          <a:p>
            <a:pPr algn="ctr">
              <a:spcBef>
                <a:spcPts val="600"/>
              </a:spcBef>
            </a:pPr>
            <a:r>
              <a:rPr lang="en-US" sz="1600" i="1" dirty="0"/>
              <a:t>“I enjoy working on projects with other students.” </a:t>
            </a:r>
          </a:p>
          <a:p>
            <a:pPr algn="ctr">
              <a:spcBef>
                <a:spcPts val="600"/>
              </a:spcBef>
            </a:pPr>
            <a:r>
              <a:rPr lang="en-US" sz="1800" b="1" dirty="0"/>
              <a:t>Spirit of Adventure </a:t>
            </a:r>
          </a:p>
          <a:p>
            <a:pPr algn="ctr">
              <a:spcBef>
                <a:spcPts val="600"/>
              </a:spcBef>
            </a:pPr>
            <a:r>
              <a:rPr lang="en-US" sz="1600" b="1" i="1" dirty="0"/>
              <a:t>“</a:t>
            </a:r>
            <a:r>
              <a:rPr lang="en-US" sz="1600" i="1" dirty="0"/>
              <a:t>The things I learn in school are important to me.” </a:t>
            </a:r>
          </a:p>
          <a:p>
            <a:pPr algn="ctr">
              <a:spcBef>
                <a:spcPts val="600"/>
              </a:spcBef>
            </a:pPr>
            <a:r>
              <a:rPr lang="en-US" sz="1800" b="1" dirty="0"/>
              <a:t>Leadership &amp; Responsibility</a:t>
            </a:r>
            <a:r>
              <a:rPr lang="en-US" sz="1600" b="1" dirty="0"/>
              <a:t> </a:t>
            </a:r>
          </a:p>
          <a:p>
            <a:pPr algn="ctr">
              <a:spcBef>
                <a:spcPts val="600"/>
              </a:spcBef>
            </a:pPr>
            <a:r>
              <a:rPr lang="en-US" sz="1600" i="1" dirty="0"/>
              <a:t>“Others listen to my ideas”</a:t>
            </a:r>
          </a:p>
          <a:p>
            <a:pPr algn="ctr">
              <a:spcBef>
                <a:spcPts val="600"/>
              </a:spcBef>
            </a:pPr>
            <a:r>
              <a:rPr lang="en-US" sz="1800" b="1" dirty="0"/>
              <a:t>Confidence to Take Action </a:t>
            </a:r>
          </a:p>
          <a:p>
            <a:pPr algn="ctr">
              <a:spcBef>
                <a:spcPts val="600"/>
              </a:spcBef>
            </a:pPr>
            <a:r>
              <a:rPr lang="en-US" sz="1600" b="1" i="1" dirty="0"/>
              <a:t>“</a:t>
            </a:r>
            <a:r>
              <a:rPr lang="en-US" sz="1600" i="1" dirty="0"/>
              <a:t>I think I am a good student.”</a:t>
            </a:r>
            <a:r>
              <a:rPr lang="en-US" sz="1600" b="1" i="1" dirty="0"/>
              <a:t> </a:t>
            </a:r>
          </a:p>
          <a:p>
            <a:pPr algn="ctr">
              <a:spcBef>
                <a:spcPts val="0"/>
              </a:spcBef>
            </a:pPr>
            <a:endParaRPr lang="en-US" sz="1600" b="1" dirty="0"/>
          </a:p>
          <a:p>
            <a:pPr algn="ctr"/>
            <a:endParaRPr lang="en-US" sz="1300" b="1" dirty="0"/>
          </a:p>
          <a:p>
            <a:pPr algn="ctr"/>
            <a:r>
              <a:rPr lang="en-US" sz="1300" b="1" dirty="0"/>
              <a:t>-STUDENT VOICE SURVEY STATEMENTS GRADES 3-5</a:t>
            </a:r>
            <a:r>
              <a:rPr lang="en-US" sz="3200" b="1" dirty="0"/>
              <a:t> </a:t>
            </a:r>
          </a:p>
          <a:p>
            <a:endParaRPr lang="en-US" sz="2800" dirty="0"/>
          </a:p>
          <a:p>
            <a:endParaRPr lang="en-US" dirty="0"/>
          </a:p>
        </p:txBody>
      </p:sp>
    </p:spTree>
    <p:extLst>
      <p:ext uri="{BB962C8B-B14F-4D97-AF65-F5344CB8AC3E}">
        <p14:creationId xmlns:p14="http://schemas.microsoft.com/office/powerpoint/2010/main" val="386445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6440" y="0"/>
            <a:ext cx="6297932" cy="3684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251460" y="291551"/>
            <a:ext cx="5943600" cy="491489"/>
          </a:xfrm>
        </p:spPr>
        <p:txBody>
          <a:bodyPr>
            <a:noAutofit/>
          </a:bodyPr>
          <a:lstStyle/>
          <a:p>
            <a:r>
              <a:rPr lang="en-US" sz="5400" dirty="0"/>
              <a:t>VOICES IN ACTION</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0" y="783040"/>
            <a:ext cx="3131820" cy="2720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440" y="3679881"/>
            <a:ext cx="4840394" cy="3178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32072" y="3906564"/>
            <a:ext cx="6972300" cy="2951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71825" y="784748"/>
            <a:ext cx="2686050" cy="2666140"/>
          </a:xfrm>
          <a:prstGeom prst="ellipse">
            <a:avLst/>
          </a:prstGeom>
          <a:ln>
            <a:noFill/>
          </a:ln>
          <a:effectLst>
            <a:softEdge rad="112500"/>
          </a:effectLst>
        </p:spPr>
      </p:pic>
    </p:spTree>
    <p:extLst>
      <p:ext uri="{BB962C8B-B14F-4D97-AF65-F5344CB8AC3E}">
        <p14:creationId xmlns:p14="http://schemas.microsoft.com/office/powerpoint/2010/main" val="53857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78197" y="3621450"/>
            <a:ext cx="2955436" cy="3236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 Placeholder 2"/>
          <p:cNvSpPr>
            <a:spLocks noGrp="1"/>
          </p:cNvSpPr>
          <p:nvPr>
            <p:ph type="body" idx="1"/>
          </p:nvPr>
        </p:nvSpPr>
        <p:spPr/>
        <p:txBody>
          <a:bodyPr/>
          <a:lstStyle/>
          <a:p>
            <a:endParaRPr lang="en-US" dirty="0"/>
          </a:p>
        </p:txBody>
      </p:sp>
      <p:pic>
        <p:nvPicPr>
          <p:cNvPr id="4" name="Picture 2" descr="https://lh3.googleusercontent.com/lEC9daQzFS4XwUVkMKZGNjYNm44U44lodL9n3j21ZDX7YkiX5Udj9lRlSa6dWEPk8LuXMXEvZXot9DG8_4gY9FWFAEJ0JE59STIyJBVmEULSH3bvCMHWMGWsdXzIIEr0ROTEJ6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25042" y="0"/>
            <a:ext cx="4796155" cy="3405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descr="https://lh4.googleusercontent.com/ji7ZNxDS7k0oyUHhVaVxu0sqlPqMnUcAYTX9QswOzRkGftrBh8hXODIqoxsKQnVS_9BN6cDyT0CLvHOBQcvy24VEsznhX3kstbqeHTXFFSWT3XKt5x8MNa-QayzjPWpIOUerFpQ"/>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8423" y="774166"/>
            <a:ext cx="4485007" cy="3101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423" y="3966528"/>
            <a:ext cx="5322506" cy="2891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4" name="Picture 6" descr="https://lh4.googleusercontent.com/jLAQhwNUE70xd6y1A50et3WaaCAuH0S903czF9lpqrptYwpyf9KcbC33naEuSTcQw5boWWetZ2aCzDhJPpvVSht95Wd25dT-o_NHV6kjQWShlHMXOPgq9wtcTf1iMHTOst6AOwc"/>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490902" y="3554431"/>
            <a:ext cx="3630295" cy="33035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320040" y="91441"/>
            <a:ext cx="6423660" cy="682725"/>
          </a:xfrm>
        </p:spPr>
        <p:txBody>
          <a:bodyPr>
            <a:noAutofit/>
          </a:bodyPr>
          <a:lstStyle/>
          <a:p>
            <a:r>
              <a:rPr lang="en-US" sz="4800" dirty="0"/>
              <a:t>WHOLE-CHILD ASPIRATIONS</a:t>
            </a:r>
          </a:p>
        </p:txBody>
      </p:sp>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72318" y="920642"/>
            <a:ext cx="2562872" cy="2408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1182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411</TotalTime>
  <Words>314</Words>
  <Application>Microsoft Macintosh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Rockwell</vt:lpstr>
      <vt:lpstr>Rockwell Condensed</vt:lpstr>
      <vt:lpstr>Wingdings</vt:lpstr>
      <vt:lpstr>Wood Type</vt:lpstr>
      <vt:lpstr>Chatsworth park  urban planning  magnet school</vt:lpstr>
      <vt:lpstr>Legacy mission</vt:lpstr>
      <vt:lpstr>School of action </vt:lpstr>
      <vt:lpstr>Awareness paves the path for future aspirations    </vt:lpstr>
      <vt:lpstr>Student Voice within project baseD Learning </vt:lpstr>
      <vt:lpstr>VOICES IN ACTION</vt:lpstr>
      <vt:lpstr>WHOLE-CHILD ASPIRATIONS</vt:lpstr>
    </vt:vector>
  </TitlesOfParts>
  <Company>W10ENT1809X64</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Chatsworth park  urban planning  magnet school</dc:title>
  <dc:creator>cristian caballero</dc:creator>
  <cp:lastModifiedBy>lisalande@tvaic.org</cp:lastModifiedBy>
  <cp:revision>28</cp:revision>
  <dcterms:created xsi:type="dcterms:W3CDTF">2020-06-12T04:43:12Z</dcterms:created>
  <dcterms:modified xsi:type="dcterms:W3CDTF">2020-06-16T18:20:59Z</dcterms:modified>
</cp:coreProperties>
</file>